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5"/>
  </p:notesMasterIdLst>
  <p:sldIdLst>
    <p:sldId id="758" r:id="rId2"/>
    <p:sldId id="767" r:id="rId3"/>
    <p:sldId id="497" r:id="rId4"/>
    <p:sldId id="769" r:id="rId5"/>
    <p:sldId id="770" r:id="rId6"/>
    <p:sldId id="672" r:id="rId7"/>
    <p:sldId id="703" r:id="rId8"/>
    <p:sldId id="762" r:id="rId9"/>
    <p:sldId id="670" r:id="rId10"/>
    <p:sldId id="510" r:id="rId11"/>
    <p:sldId id="761" r:id="rId12"/>
    <p:sldId id="737" r:id="rId13"/>
    <p:sldId id="696" r:id="rId14"/>
    <p:sldId id="763" r:id="rId15"/>
    <p:sldId id="731" r:id="rId16"/>
    <p:sldId id="764" r:id="rId17"/>
    <p:sldId id="768" r:id="rId18"/>
    <p:sldId id="683" r:id="rId19"/>
    <p:sldId id="689" r:id="rId20"/>
    <p:sldId id="682" r:id="rId21"/>
    <p:sldId id="611" r:id="rId22"/>
    <p:sldId id="697" r:id="rId23"/>
    <p:sldId id="698" r:id="rId24"/>
    <p:sldId id="691" r:id="rId25"/>
    <p:sldId id="742" r:id="rId26"/>
    <p:sldId id="749" r:id="rId27"/>
    <p:sldId id="743" r:id="rId28"/>
    <p:sldId id="771" r:id="rId29"/>
    <p:sldId id="772" r:id="rId30"/>
    <p:sldId id="714" r:id="rId31"/>
    <p:sldId id="708" r:id="rId32"/>
    <p:sldId id="709" r:id="rId33"/>
    <p:sldId id="752" r:id="rId3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61B87A-DCB6-4D41-A850-748EABEAA60B}">
          <p14:sldIdLst>
            <p14:sldId id="758"/>
            <p14:sldId id="767"/>
            <p14:sldId id="497"/>
            <p14:sldId id="769"/>
            <p14:sldId id="770"/>
            <p14:sldId id="672"/>
            <p14:sldId id="703"/>
            <p14:sldId id="762"/>
            <p14:sldId id="670"/>
            <p14:sldId id="510"/>
            <p14:sldId id="761"/>
            <p14:sldId id="737"/>
            <p14:sldId id="696"/>
            <p14:sldId id="763"/>
            <p14:sldId id="731"/>
            <p14:sldId id="764"/>
            <p14:sldId id="768"/>
            <p14:sldId id="683"/>
            <p14:sldId id="689"/>
            <p14:sldId id="682"/>
            <p14:sldId id="611"/>
            <p14:sldId id="697"/>
            <p14:sldId id="698"/>
            <p14:sldId id="691"/>
            <p14:sldId id="742"/>
            <p14:sldId id="749"/>
            <p14:sldId id="743"/>
            <p14:sldId id="771"/>
            <p14:sldId id="772"/>
            <p14:sldId id="714"/>
            <p14:sldId id="708"/>
            <p14:sldId id="709"/>
            <p14:sldId id="752"/>
          </p14:sldIdLst>
        </p14:section>
        <p14:section name="Untitled Section" id="{883AC14C-0ADE-423A-A910-A9D7BA59B060}">
          <p14:sldIdLst/>
        </p14:section>
      </p14:sectionLst>
    </p:ext>
    <p:ext uri="{EFAFB233-063F-42B5-8137-9DF3F51BA10A}">
      <p15:sldGuideLst xmlns:p15="http://schemas.microsoft.com/office/powerpoint/2012/main">
        <p15:guide id="1" orient="horz" pos="4229">
          <p15:clr>
            <a:srgbClr val="A4A3A4"/>
          </p15:clr>
        </p15:guide>
        <p15:guide id="2" orient="horz" pos="384">
          <p15:clr>
            <a:srgbClr val="A4A3A4"/>
          </p15:clr>
        </p15:guide>
        <p15:guide id="3" orient="horz" pos="965">
          <p15:clr>
            <a:srgbClr val="A4A3A4"/>
          </p15:clr>
        </p15:guide>
        <p15:guide id="4" orient="horz" pos="640">
          <p15:clr>
            <a:srgbClr val="A4A3A4"/>
          </p15:clr>
        </p15:guide>
        <p15:guide id="5" orient="horz" pos="3467">
          <p15:clr>
            <a:srgbClr val="A4A3A4"/>
          </p15:clr>
        </p15:guide>
        <p15:guide id="6" orient="horz" pos="2164">
          <p15:clr>
            <a:srgbClr val="A4A3A4"/>
          </p15:clr>
        </p15:guide>
        <p15:guide id="7" pos="2880">
          <p15:clr>
            <a:srgbClr val="A4A3A4"/>
          </p15:clr>
        </p15:guide>
        <p15:guide id="8" pos="562">
          <p15:clr>
            <a:srgbClr val="A4A3A4"/>
          </p15:clr>
        </p15:guide>
        <p15:guide id="9" pos="2244">
          <p15:clr>
            <a:srgbClr val="A4A3A4"/>
          </p15:clr>
        </p15:guide>
        <p15:guide id="10" pos="5255">
          <p15:clr>
            <a:srgbClr val="A4A3A4"/>
          </p15:clr>
        </p15:guide>
        <p15:guide id="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4">
          <p15:clr>
            <a:srgbClr val="A4A3A4"/>
          </p15:clr>
        </p15:guide>
        <p15:guide id="4"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desty, Ilana T" initials="ITH" lastIdx="6" clrIdx="0"/>
  <p:cmAuthor id="1" name="OWNER" initials="O" lastIdx="4" clrIdx="1"/>
  <p:cmAuthor id="2" name="Susan Morreale" initials="SM" lastIdx="2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00"/>
    <a:srgbClr val="FFFFFF"/>
    <a:srgbClr val="002776"/>
    <a:srgbClr val="D9D9D9"/>
    <a:srgbClr val="E6E6E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4480" autoAdjust="0"/>
  </p:normalViewPr>
  <p:slideViewPr>
    <p:cSldViewPr snapToGrid="0">
      <p:cViewPr varScale="1">
        <p:scale>
          <a:sx n="68" d="100"/>
          <a:sy n="68" d="100"/>
        </p:scale>
        <p:origin x="1301" y="58"/>
      </p:cViewPr>
      <p:guideLst>
        <p:guide orient="horz" pos="4229"/>
        <p:guide orient="horz" pos="384"/>
        <p:guide orient="horz" pos="965"/>
        <p:guide orient="horz" pos="640"/>
        <p:guide orient="horz" pos="3467"/>
        <p:guide orient="horz" pos="2164"/>
        <p:guide pos="2880"/>
        <p:guide pos="562"/>
        <p:guide pos="2244"/>
        <p:guide pos="5255"/>
        <p:guide/>
      </p:guideLst>
    </p:cSldViewPr>
  </p:slideViewPr>
  <p:outlineViewPr>
    <p:cViewPr>
      <p:scale>
        <a:sx n="33" d="100"/>
        <a:sy n="33" d="100"/>
      </p:scale>
      <p:origin x="0" y="1332"/>
    </p:cViewPr>
  </p:outlineViewPr>
  <p:notesTextViewPr>
    <p:cViewPr>
      <p:scale>
        <a:sx n="1" d="1"/>
        <a:sy n="1" d="1"/>
      </p:scale>
      <p:origin x="0" y="0"/>
    </p:cViewPr>
  </p:notesTextViewPr>
  <p:sorterViewPr>
    <p:cViewPr>
      <p:scale>
        <a:sx n="70" d="100"/>
        <a:sy n="70" d="100"/>
      </p:scale>
      <p:origin x="0" y="-3690"/>
    </p:cViewPr>
  </p:sorterViewPr>
  <p:notesViewPr>
    <p:cSldViewPr snapToGrid="0" showGuides="1">
      <p:cViewPr varScale="1">
        <p:scale>
          <a:sx n="95" d="100"/>
          <a:sy n="95" d="100"/>
        </p:scale>
        <p:origin x="-2622" y="-108"/>
      </p:cViewPr>
      <p:guideLst>
        <p:guide orient="horz" pos="2880"/>
        <p:guide pos="2160"/>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0897101A-BA9F-4CE5-AA82-65CA6624F412}" type="datetimeFigureOut">
              <a:rPr lang="en-US" smtClean="0"/>
              <a:t>2/10/2021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880E7B74-648B-4D25-92BE-D4A3D1C3383F}" type="slidenum">
              <a:rPr lang="en-US" smtClean="0"/>
              <a:t>‹#›</a:t>
            </a:fld>
            <a:endParaRPr lang="en-US"/>
          </a:p>
        </p:txBody>
      </p:sp>
    </p:spTree>
    <p:extLst>
      <p:ext uri="{BB962C8B-B14F-4D97-AF65-F5344CB8AC3E}">
        <p14:creationId xmlns:p14="http://schemas.microsoft.com/office/powerpoint/2010/main" val="162210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ncbi.nlm.nih.gov/pubmed?term=Maguen%20S%5bAuthor%5d&amp;cauthor=true&amp;cauthor_uid=22396516" TargetMode="External"/><Relationship Id="rId3" Type="http://schemas.openxmlformats.org/officeDocument/2006/relationships/hyperlink" Target="http://www.ncbi.nlm.nih.gov/pubmed/22396516" TargetMode="External"/><Relationship Id="rId7" Type="http://schemas.openxmlformats.org/officeDocument/2006/relationships/hyperlink" Target="http://www.ncbi.nlm.nih.gov/pubmed?term=Cohen%20BE%5bAuthor%5d&amp;cauthor=true&amp;cauthor_uid=22396516"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ncbi.nlm.nih.gov/pubmed?term=Cohen%20G%5bAuthor%5d&amp;cauthor=true&amp;cauthor_uid=22396516" TargetMode="External"/><Relationship Id="rId11" Type="http://schemas.openxmlformats.org/officeDocument/2006/relationships/hyperlink" Target="http://www.ncbi.nlm.nih.gov/pubmed/22797438" TargetMode="External"/><Relationship Id="rId5" Type="http://schemas.openxmlformats.org/officeDocument/2006/relationships/hyperlink" Target="http://www.ncbi.nlm.nih.gov/pubmed?term=Shi%20Y%5bAuthor%5d&amp;cauthor=true&amp;cauthor_uid=22396516" TargetMode="External"/><Relationship Id="rId10" Type="http://schemas.openxmlformats.org/officeDocument/2006/relationships/hyperlink" Target="http://www.ncbi.nlm.nih.gov/pubmed?term=Neylan%20TC%5bAuthor%5d&amp;cauthor=true&amp;cauthor_uid=22396516" TargetMode="External"/><Relationship Id="rId4" Type="http://schemas.openxmlformats.org/officeDocument/2006/relationships/hyperlink" Target="http://www.ncbi.nlm.nih.gov/pubmed?term=Seal%20KH%5bAuthor%5d&amp;cauthor=true&amp;cauthor_uid=22396516" TargetMode="External"/><Relationship Id="rId9" Type="http://schemas.openxmlformats.org/officeDocument/2006/relationships/hyperlink" Target="http://www.ncbi.nlm.nih.gov/pubmed?term=Krebs%20EE%5bAuthor%5d&amp;cauthor=true&amp;cauthor_uid=2239651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1</a:t>
            </a:fld>
            <a:endParaRPr lang="en-US"/>
          </a:p>
        </p:txBody>
      </p:sp>
    </p:spTree>
    <p:extLst>
      <p:ext uri="{BB962C8B-B14F-4D97-AF65-F5344CB8AC3E}">
        <p14:creationId xmlns:p14="http://schemas.microsoft.com/office/powerpoint/2010/main" val="244556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adapted</a:t>
            </a:r>
            <a:r>
              <a:rPr lang="en-US" baseline="0" dirty="0"/>
              <a:t> </a:t>
            </a:r>
            <a:r>
              <a:rPr lang="en-US" dirty="0"/>
              <a:t>from Sharp and Harvey takes</a:t>
            </a:r>
            <a:r>
              <a:rPr lang="en-US" baseline="0" dirty="0"/>
              <a:t> a closer look at how mood, in this case PTSD </a:t>
            </a:r>
            <a:r>
              <a:rPr lang="en-US" dirty="0"/>
              <a:t>and related anxiety, can heighten the perception of pain</a:t>
            </a:r>
            <a:r>
              <a:rPr lang="en-US" baseline="0" dirty="0"/>
              <a:t> which can increase disability, which, in turn, can exacerbate avoidance which is a hallmark symptom of PTSD.  Unfortunately, therefore,  PTSD and pain can mutually reinforce and maintain each other unless the cycle is interrupted.  Depression and other mood disorders can also increase the perception of pain.</a:t>
            </a:r>
          </a:p>
          <a:p>
            <a:endParaRPr lang="en-US" baseline="0" dirty="0"/>
          </a:p>
          <a:p>
            <a:pPr defTabSz="929579">
              <a:defRPr/>
            </a:pPr>
            <a:r>
              <a:rPr lang="en-US" dirty="0"/>
              <a:t>Adapted from  Sharp  and Harvey, 2001 </a:t>
            </a:r>
          </a:p>
          <a:p>
            <a:endParaRPr lang="en-US" dirty="0"/>
          </a:p>
          <a:p>
            <a:endParaRPr lang="en-US" dirty="0"/>
          </a:p>
        </p:txBody>
      </p:sp>
      <p:sp>
        <p:nvSpPr>
          <p:cNvPr id="4" name="Slide Number Placeholder 3"/>
          <p:cNvSpPr>
            <a:spLocks noGrp="1"/>
          </p:cNvSpPr>
          <p:nvPr>
            <p:ph type="sldNum" sz="quarter" idx="10"/>
          </p:nvPr>
        </p:nvSpPr>
        <p:spPr/>
        <p:txBody>
          <a:bodyPr/>
          <a:lstStyle/>
          <a:p>
            <a:fld id="{880E7B74-648B-4D25-92BE-D4A3D1C3383F}" type="slidenum">
              <a:rPr lang="en-US" smtClean="0"/>
              <a:t>11</a:t>
            </a:fld>
            <a:endParaRPr lang="en-US"/>
          </a:p>
        </p:txBody>
      </p:sp>
    </p:spTree>
    <p:extLst>
      <p:ext uri="{BB962C8B-B14F-4D97-AF65-F5344CB8AC3E}">
        <p14:creationId xmlns:p14="http://schemas.microsoft.com/office/powerpoint/2010/main" val="102840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12</a:t>
            </a:fld>
            <a:endParaRPr lang="en-US"/>
          </a:p>
        </p:txBody>
      </p:sp>
    </p:spTree>
    <p:extLst>
      <p:ext uri="{BB962C8B-B14F-4D97-AF65-F5344CB8AC3E}">
        <p14:creationId xmlns:p14="http://schemas.microsoft.com/office/powerpoint/2010/main" val="58789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a:t>This is the model we use most often in medicine, despite all that neuroscience has taught us about pain in the last decade.</a:t>
            </a:r>
          </a:p>
          <a:p>
            <a:pPr defTabSz="929579">
              <a:defRPr/>
            </a:pPr>
            <a:endParaRPr lang="en-US" baseline="0" dirty="0"/>
          </a:p>
          <a:p>
            <a:pPr defTabSz="929579">
              <a:defRPr/>
            </a:pPr>
            <a:r>
              <a:rPr lang="en-US" baseline="0" dirty="0"/>
              <a:t>Numerous studies confirm that degenerative spines and collapsed disc spaces do not predict back pain, yet we all still use models like these to explain the pain. </a:t>
            </a:r>
          </a:p>
          <a:p>
            <a:pPr defTabSz="929579">
              <a:defRPr/>
            </a:pPr>
            <a:endParaRPr lang="en-US" baseline="0" dirty="0"/>
          </a:p>
          <a:p>
            <a:pPr defTabSz="929579">
              <a:defRPr/>
            </a:pPr>
            <a:r>
              <a:rPr lang="en-US" baseline="0" dirty="0"/>
              <a:t>Specifically, these models communicate that mind and body are separate when it comes to pain, that we have to figure out the single biological source of the pain and fix it.  Unfortunately, the message is that chronic pain can be fixed and that complete relief is possible.</a:t>
            </a:r>
          </a:p>
        </p:txBody>
      </p:sp>
      <p:sp>
        <p:nvSpPr>
          <p:cNvPr id="4" name="Slide Number Placeholder 3"/>
          <p:cNvSpPr>
            <a:spLocks noGrp="1"/>
          </p:cNvSpPr>
          <p:nvPr>
            <p:ph type="sldNum" sz="quarter" idx="10"/>
          </p:nvPr>
        </p:nvSpPr>
        <p:spPr/>
        <p:txBody>
          <a:bodyPr/>
          <a:lstStyle/>
          <a:p>
            <a:fld id="{E554ACB8-78B8-4067-9A62-94A2A6500679}" type="slidenum">
              <a:rPr lang="en-US" smtClean="0"/>
              <a:pPr/>
              <a:t>13</a:t>
            </a:fld>
            <a:endParaRPr lang="en-US"/>
          </a:p>
        </p:txBody>
      </p:sp>
    </p:spTree>
    <p:extLst>
      <p:ext uri="{BB962C8B-B14F-4D97-AF65-F5344CB8AC3E}">
        <p14:creationId xmlns:p14="http://schemas.microsoft.com/office/powerpoint/2010/main" val="406962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14</a:t>
            </a:fld>
            <a:endParaRPr lang="en-US"/>
          </a:p>
        </p:txBody>
      </p:sp>
    </p:spTree>
    <p:extLst>
      <p:ext uri="{BB962C8B-B14F-4D97-AF65-F5344CB8AC3E}">
        <p14:creationId xmlns:p14="http://schemas.microsoft.com/office/powerpoint/2010/main" val="269931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Medicare expenditures for lower back pain treatment and demonstrates the staggering</a:t>
            </a:r>
            <a:r>
              <a:rPr lang="en-US" baseline="0" dirty="0"/>
              <a:t> increases in procedures, diagnostics and costs over 10 years.  The publication also points out the sad truth that despite all of these expenditures for procedures and diagnostics that there have been no demonstrable improvements in patient outcomes or disability. </a:t>
            </a:r>
            <a:endParaRPr lang="en-US" dirty="0"/>
          </a:p>
        </p:txBody>
      </p:sp>
      <p:sp>
        <p:nvSpPr>
          <p:cNvPr id="4" name="Slide Number Placeholder 3"/>
          <p:cNvSpPr>
            <a:spLocks noGrp="1"/>
          </p:cNvSpPr>
          <p:nvPr>
            <p:ph type="sldNum" sz="quarter" idx="10"/>
          </p:nvPr>
        </p:nvSpPr>
        <p:spPr/>
        <p:txBody>
          <a:bodyPr/>
          <a:lstStyle/>
          <a:p>
            <a:fld id="{880E7B74-648B-4D25-92BE-D4A3D1C3383F}" type="slidenum">
              <a:rPr lang="en-US" smtClean="0"/>
              <a:t>15</a:t>
            </a:fld>
            <a:endParaRPr lang="en-US"/>
          </a:p>
        </p:txBody>
      </p:sp>
    </p:spTree>
    <p:extLst>
      <p:ext uri="{BB962C8B-B14F-4D97-AF65-F5344CB8AC3E}">
        <p14:creationId xmlns:p14="http://schemas.microsoft.com/office/powerpoint/2010/main" val="220525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16</a:t>
            </a:fld>
            <a:endParaRPr lang="en-US"/>
          </a:p>
        </p:txBody>
      </p:sp>
    </p:spTree>
    <p:extLst>
      <p:ext uri="{BB962C8B-B14F-4D97-AF65-F5344CB8AC3E}">
        <p14:creationId xmlns:p14="http://schemas.microsoft.com/office/powerpoint/2010/main" val="333704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a lot of this marketing was to medical students and trainees</a:t>
            </a:r>
            <a:r>
              <a:rPr lang="en-US" baseline="0" dirty="0"/>
              <a:t> and whole CME courses were sponsored by pharmaceutical companies.</a:t>
            </a:r>
            <a:endParaRPr lang="en-US" dirty="0"/>
          </a:p>
        </p:txBody>
      </p:sp>
      <p:sp>
        <p:nvSpPr>
          <p:cNvPr id="4" name="Slide Number Placeholder 3"/>
          <p:cNvSpPr>
            <a:spLocks noGrp="1"/>
          </p:cNvSpPr>
          <p:nvPr>
            <p:ph type="sldNum" sz="quarter" idx="10"/>
          </p:nvPr>
        </p:nvSpPr>
        <p:spPr/>
        <p:txBody>
          <a:bodyPr/>
          <a:lstStyle/>
          <a:p>
            <a:fld id="{880E7B74-648B-4D25-92BE-D4A3D1C3383F}" type="slidenum">
              <a:rPr lang="en-US" smtClean="0"/>
              <a:t>18</a:t>
            </a:fld>
            <a:endParaRPr lang="en-US"/>
          </a:p>
        </p:txBody>
      </p:sp>
    </p:spTree>
    <p:extLst>
      <p:ext uri="{BB962C8B-B14F-4D97-AF65-F5344CB8AC3E}">
        <p14:creationId xmlns:p14="http://schemas.microsoft.com/office/powerpoint/2010/main" val="48652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3D132-59CE-41F2-81B9-B5123BBC891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 from biomedical model to biopsychosocial model.</a:t>
            </a:r>
          </a:p>
          <a:p>
            <a:endParaRPr lang="en-US" dirty="0"/>
          </a:p>
          <a:p>
            <a:r>
              <a:rPr lang="en-US" dirty="0"/>
              <a:t>A</a:t>
            </a:r>
            <a:r>
              <a:rPr lang="en-US" baseline="0" dirty="0"/>
              <a:t>n assessment of persistent pain that is solely focused on identifying the pain generator will likely lead to frustration for both the patient and the provider.  </a:t>
            </a:r>
          </a:p>
          <a:p>
            <a:endParaRPr lang="en-US" baseline="0" dirty="0"/>
          </a:p>
          <a:p>
            <a:r>
              <a:rPr lang="en-US" baseline="0" dirty="0"/>
              <a:t>All pain has cognitive, sensory, and emotional influences and behavioral manifestations.  Meaning/spirituality influences the pain experience.  Assessment must focus on sensory, cognitive, emotional, behavioral and spiritual influences and effects.</a:t>
            </a:r>
            <a:endParaRPr lang="en-US" dirty="0"/>
          </a:p>
        </p:txBody>
      </p:sp>
      <p:sp>
        <p:nvSpPr>
          <p:cNvPr id="4" name="Header Placeholder 3"/>
          <p:cNvSpPr>
            <a:spLocks noGrp="1"/>
          </p:cNvSpPr>
          <p:nvPr>
            <p:ph type="hdr" sz="quarter" idx="10"/>
          </p:nvPr>
        </p:nvSpPr>
        <p:spPr/>
        <p:txBody>
          <a:bodyPr/>
          <a:lstStyle/>
          <a:p>
            <a:r>
              <a:rPr lang="fr-FR"/>
              <a:t>JPEP Pain Management VILT Curriculum_Lesson Template Instructions</a:t>
            </a:r>
            <a:endParaRPr lang="en-US"/>
          </a:p>
        </p:txBody>
      </p:sp>
      <p:sp>
        <p:nvSpPr>
          <p:cNvPr id="5" name="Date Placeholder 4"/>
          <p:cNvSpPr>
            <a:spLocks noGrp="1"/>
          </p:cNvSpPr>
          <p:nvPr>
            <p:ph type="dt" idx="11"/>
          </p:nvPr>
        </p:nvSpPr>
        <p:spPr/>
        <p:txBody>
          <a:bodyPr/>
          <a:lstStyle/>
          <a:p>
            <a:fld id="{6F24FB92-7ACF-4137-A2B3-F1E5D107F4F1}" type="datetime1">
              <a:rPr lang="en-US" smtClean="0"/>
              <a:pPr/>
              <a:t>2/10/2021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65C7FCF2-E4CB-4B1C-8D26-E2E7A9E3B16D}" type="slidenum">
              <a:rPr lang="en-US" smtClean="0"/>
              <a:pPr/>
              <a:t>20</a:t>
            </a:fld>
            <a:endParaRPr lang="en-US"/>
          </a:p>
        </p:txBody>
      </p:sp>
    </p:spTree>
    <p:extLst>
      <p:ext uri="{BB962C8B-B14F-4D97-AF65-F5344CB8AC3E}">
        <p14:creationId xmlns:p14="http://schemas.microsoft.com/office/powerpoint/2010/main" val="1358157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a:t>
            </a:r>
            <a:r>
              <a:rPr lang="en-US" baseline="0" dirty="0"/>
              <a:t> that pain originates in the brain and not simply through peripheral nerve stimulation marks an important shift in thinking.  Recognizing that the brain’s evaluation of potential threat is the most important potential target for modulating the experience of pain. Helping patient’s to understand reasons for their experience of chronic pain is called “explaining pain” and is an educational technique used by physical therapist and pain specialists to shift the locus from the biomedical “we can find it and fix it” to the biopsychosocial and integrative model of chronic pain self-management.  This technique of explaining pain has been shown to improve functional outcomes, reduce depression, decrease fear-avoidance behavior and increase participation in active therapies for chronic pain patients.</a:t>
            </a:r>
            <a:endParaRPr lang="en-US" dirty="0"/>
          </a:p>
        </p:txBody>
      </p:sp>
      <p:sp>
        <p:nvSpPr>
          <p:cNvPr id="4" name="Slide Number Placeholder 3"/>
          <p:cNvSpPr>
            <a:spLocks noGrp="1"/>
          </p:cNvSpPr>
          <p:nvPr>
            <p:ph type="sldNum" sz="quarter" idx="10"/>
          </p:nvPr>
        </p:nvSpPr>
        <p:spPr/>
        <p:txBody>
          <a:bodyPr/>
          <a:lstStyle/>
          <a:p>
            <a:fld id="{880E7B74-648B-4D25-92BE-D4A3D1C3383F}" type="slidenum">
              <a:rPr lang="en-US" smtClean="0"/>
              <a:t>21</a:t>
            </a:fld>
            <a:endParaRPr lang="en-US"/>
          </a:p>
        </p:txBody>
      </p:sp>
    </p:spTree>
    <p:extLst>
      <p:ext uri="{BB962C8B-B14F-4D97-AF65-F5344CB8AC3E}">
        <p14:creationId xmlns:p14="http://schemas.microsoft.com/office/powerpoint/2010/main" val="395212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2</a:t>
            </a:fld>
            <a:endParaRPr lang="en-US"/>
          </a:p>
        </p:txBody>
      </p:sp>
    </p:spTree>
    <p:extLst>
      <p:ext uri="{BB962C8B-B14F-4D97-AF65-F5344CB8AC3E}">
        <p14:creationId xmlns:p14="http://schemas.microsoft.com/office/powerpoint/2010/main" val="2100612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t>The goal of chronic pain management is NOT to eliminate pain. We certainly try to reduce pain, but we don’t make that our endpoint. The primary goals are to restore functioning, and improve quality of life. We want to help our patients engage in the things that are most important to them. </a:t>
            </a:r>
          </a:p>
          <a:p>
            <a:pPr eaLnBrk="1" hangingPunct="1">
              <a:spcBef>
                <a:spcPct val="0"/>
              </a:spcBef>
            </a:pPr>
            <a:endParaRPr lang="en-US" dirty="0"/>
          </a:p>
          <a:p>
            <a:pPr eaLnBrk="1" hangingPunct="1">
              <a:spcBef>
                <a:spcPct val="0"/>
              </a:spcBef>
            </a:pPr>
            <a:r>
              <a:rPr lang="en-US" dirty="0"/>
              <a:t>	To do that, we need the appropriate tools. In our pain groups, we explain that a person with chronic pain is like a car with 4 flat tires. Medication can fill one of those tires, but if that’s all you have you still won’t go anywhere. In other words, for</a:t>
            </a:r>
            <a:r>
              <a:rPr lang="en-US" baseline="0" dirty="0"/>
              <a:t> chronic pain management to be effective, a multi-modal approach is best.</a:t>
            </a:r>
            <a:endParaRPr lang="en-US" dirty="0"/>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6C03D132-59CE-41F2-81B9-B5123BBC891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the patient:</a:t>
            </a:r>
            <a:r>
              <a:rPr lang="en-US" baseline="0" dirty="0"/>
              <a:t> </a:t>
            </a:r>
            <a:r>
              <a:rPr lang="en-US" dirty="0"/>
              <a:t>The gold standard of care</a:t>
            </a:r>
            <a:r>
              <a:rPr lang="en-US" baseline="0" dirty="0"/>
              <a:t> for</a:t>
            </a:r>
            <a:r>
              <a:rPr lang="en-US" dirty="0"/>
              <a:t> chronic pain is</a:t>
            </a:r>
            <a:r>
              <a:rPr lang="en-US" baseline="0" dirty="0"/>
              <a:t> a comprehensive </a:t>
            </a:r>
            <a:r>
              <a:rPr lang="en-US" dirty="0"/>
              <a:t>approach,</a:t>
            </a:r>
            <a:r>
              <a:rPr lang="en-US" baseline="0" dirty="0"/>
              <a:t> integrating medical procedures where indicated, with physical rehabilitation and any adjunctive </a:t>
            </a:r>
            <a:r>
              <a:rPr lang="en-US" baseline="0" dirty="0" err="1"/>
              <a:t>txs</a:t>
            </a:r>
            <a:r>
              <a:rPr lang="en-US" baseline="0" dirty="0"/>
              <a:t> with minimal SEs, and behavioral retraining.</a:t>
            </a:r>
          </a:p>
          <a:p>
            <a:endParaRPr lang="en-US" dirty="0"/>
          </a:p>
          <a:p>
            <a:r>
              <a:rPr lang="en-US" baseline="0" dirty="0"/>
              <a:t>The best chance of success is when the patient becomes the expert manager of his own pain plan. When we talk to patients about self-management of their pain program, we remind them that coping skills are a first-line </a:t>
            </a:r>
            <a:r>
              <a:rPr lang="en-US" baseline="0" dirty="0" err="1"/>
              <a:t>tx</a:t>
            </a:r>
            <a:r>
              <a:rPr lang="en-US" baseline="0" dirty="0"/>
              <a:t> for any chronic illness. </a:t>
            </a:r>
          </a:p>
          <a:p>
            <a:endParaRPr lang="en-US" dirty="0"/>
          </a:p>
          <a:p>
            <a:r>
              <a:rPr lang="en-US" dirty="0"/>
              <a:t>For many patients with chronic pain, combining</a:t>
            </a:r>
            <a:r>
              <a:rPr lang="en-US" baseline="0" dirty="0"/>
              <a:t> PT</a:t>
            </a:r>
            <a:r>
              <a:rPr lang="en-US" dirty="0"/>
              <a:t>, cognitive behavioral therapy, daily gentle exercise and relaxation</a:t>
            </a:r>
            <a:r>
              <a:rPr lang="en-US" baseline="0" dirty="0"/>
              <a:t> and meditation techniques</a:t>
            </a:r>
            <a:r>
              <a:rPr lang="en-US" dirty="0"/>
              <a:t> may be sufficient to reduce their pain. If </a:t>
            </a:r>
            <a:r>
              <a:rPr lang="en-US" dirty="0" err="1"/>
              <a:t>opioids</a:t>
            </a:r>
            <a:r>
              <a:rPr lang="en-US" dirty="0"/>
              <a:t> are needed, we often find that pts’ response</a:t>
            </a:r>
            <a:r>
              <a:rPr lang="en-US" baseline="0" dirty="0"/>
              <a:t> and ability to manage their meds is better when </a:t>
            </a:r>
            <a:r>
              <a:rPr lang="en-US" dirty="0"/>
              <a:t>they have</a:t>
            </a:r>
            <a:r>
              <a:rPr lang="en-US" baseline="0" dirty="0"/>
              <a:t> a </a:t>
            </a:r>
            <a:r>
              <a:rPr lang="en-US" dirty="0"/>
              <a:t>comprehensive program to self-manage pain. </a:t>
            </a:r>
          </a:p>
        </p:txBody>
      </p:sp>
      <p:sp>
        <p:nvSpPr>
          <p:cNvPr id="4" name="Slide Number Placeholder 3"/>
          <p:cNvSpPr>
            <a:spLocks noGrp="1"/>
          </p:cNvSpPr>
          <p:nvPr>
            <p:ph type="sldNum" sz="quarter" idx="10"/>
          </p:nvPr>
        </p:nvSpPr>
        <p:spPr/>
        <p:txBody>
          <a:bodyPr/>
          <a:lstStyle/>
          <a:p>
            <a:fld id="{12A4F65F-7C89-4949-855D-E7C90EEA7978}" type="slidenum">
              <a:rPr lang="en-US" smtClean="0"/>
              <a:pPr/>
              <a:t>23</a:t>
            </a:fld>
            <a:endParaRPr lang="en-US"/>
          </a:p>
        </p:txBody>
      </p:sp>
    </p:spTree>
    <p:extLst>
      <p:ext uri="{BB962C8B-B14F-4D97-AF65-F5344CB8AC3E}">
        <p14:creationId xmlns:p14="http://schemas.microsoft.com/office/powerpoint/2010/main" val="182442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24</a:t>
            </a:fld>
            <a:endParaRPr lang="en-US"/>
          </a:p>
        </p:txBody>
      </p:sp>
    </p:spTree>
    <p:extLst>
      <p:ext uri="{BB962C8B-B14F-4D97-AF65-F5344CB8AC3E}">
        <p14:creationId xmlns:p14="http://schemas.microsoft.com/office/powerpoint/2010/main" val="710099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25</a:t>
            </a:fld>
            <a:endParaRPr lang="en-US"/>
          </a:p>
        </p:txBody>
      </p:sp>
    </p:spTree>
    <p:extLst>
      <p:ext uri="{BB962C8B-B14F-4D97-AF65-F5344CB8AC3E}">
        <p14:creationId xmlns:p14="http://schemas.microsoft.com/office/powerpoint/2010/main" val="3878594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Fargo</a:t>
            </a:r>
            <a:r>
              <a:rPr lang="en-US" baseline="0" dirty="0"/>
              <a:t> VA</a:t>
            </a:r>
          </a:p>
          <a:p>
            <a:pPr marL="171450" indent="-171450">
              <a:buFontTx/>
              <a:buChar char="-"/>
            </a:pPr>
            <a:r>
              <a:rPr lang="en-US" baseline="0" dirty="0"/>
              <a:t>Tia chi</a:t>
            </a:r>
          </a:p>
          <a:p>
            <a:pPr marL="171450" indent="-171450">
              <a:buFontTx/>
              <a:buChar char="-"/>
            </a:pPr>
            <a:r>
              <a:rPr lang="en-US" baseline="0" dirty="0"/>
              <a:t>Manual Therapy</a:t>
            </a:r>
          </a:p>
          <a:p>
            <a:pPr marL="171450" indent="-171450">
              <a:buFontTx/>
              <a:buChar char="-"/>
            </a:pPr>
            <a:r>
              <a:rPr lang="en-US" baseline="0" dirty="0"/>
              <a:t>Yoga</a:t>
            </a:r>
          </a:p>
          <a:p>
            <a:pPr marL="171450" indent="-171450">
              <a:buFontTx/>
              <a:buChar char="-"/>
            </a:pPr>
            <a:endParaRPr lang="en-US" baseline="0" dirty="0"/>
          </a:p>
          <a:p>
            <a:pPr marL="0" indent="0">
              <a:buFontTx/>
              <a:buNone/>
            </a:pPr>
            <a:r>
              <a:rPr lang="en-US" baseline="0" dirty="0"/>
              <a:t>Health Net</a:t>
            </a:r>
          </a:p>
          <a:p>
            <a:pPr marL="0" indent="0">
              <a:buFontTx/>
              <a:buNone/>
            </a:pPr>
            <a:r>
              <a:rPr lang="en-US" baseline="0" dirty="0"/>
              <a:t>- Chiropractic care</a:t>
            </a:r>
          </a:p>
          <a:p>
            <a:pPr marL="0" indent="0">
              <a:buFontTx/>
              <a:buNone/>
            </a:pPr>
            <a:r>
              <a:rPr lang="en-US" baseline="0" dirty="0"/>
              <a:t>- Acupuncture</a:t>
            </a:r>
            <a:endParaRPr lang="en-US" dirty="0"/>
          </a:p>
        </p:txBody>
      </p:sp>
      <p:sp>
        <p:nvSpPr>
          <p:cNvPr id="4" name="Slide Number Placeholder 3"/>
          <p:cNvSpPr>
            <a:spLocks noGrp="1"/>
          </p:cNvSpPr>
          <p:nvPr>
            <p:ph type="sldNum" sz="quarter" idx="10"/>
          </p:nvPr>
        </p:nvSpPr>
        <p:spPr/>
        <p:txBody>
          <a:bodyPr/>
          <a:lstStyle/>
          <a:p>
            <a:fld id="{880E7B74-648B-4D25-92BE-D4A3D1C3383F}" type="slidenum">
              <a:rPr lang="en-US" smtClean="0"/>
              <a:t>26</a:t>
            </a:fld>
            <a:endParaRPr lang="en-US"/>
          </a:p>
        </p:txBody>
      </p:sp>
    </p:spTree>
    <p:extLst>
      <p:ext uri="{BB962C8B-B14F-4D97-AF65-F5344CB8AC3E}">
        <p14:creationId xmlns:p14="http://schemas.microsoft.com/office/powerpoint/2010/main" val="3339753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a:t>Complementary Approaches</a:t>
            </a:r>
            <a:r>
              <a:rPr lang="en-US" dirty="0"/>
              <a:t>. For chronic pain, evidence base is strongest for the use of the following treatments:    	Acupuncture (limited to moderate evidence)</a:t>
            </a:r>
          </a:p>
          <a:p>
            <a:pPr lvl="1"/>
            <a:r>
              <a:rPr lang="en-US" dirty="0"/>
              <a:t>	Yoga (limited evidence)</a:t>
            </a:r>
          </a:p>
          <a:p>
            <a:pPr lvl="1"/>
            <a:r>
              <a:rPr lang="en-US" dirty="0"/>
              <a:t>	Massage (limited to moderate evidence)</a:t>
            </a:r>
          </a:p>
          <a:p>
            <a:pPr lvl="1"/>
            <a:endParaRPr lang="en-US" dirty="0"/>
          </a:p>
          <a:p>
            <a:pPr lvl="1"/>
            <a:r>
              <a:rPr lang="en-US" dirty="0"/>
              <a:t>MINDFULNESS: THERAPIES focus on becoming aware of all incoming thoughts and feelings and accepting them, but not attaching or reacting to them</a:t>
            </a:r>
          </a:p>
        </p:txBody>
      </p:sp>
      <p:sp>
        <p:nvSpPr>
          <p:cNvPr id="4" name="Slide Number Placeholder 3"/>
          <p:cNvSpPr>
            <a:spLocks noGrp="1"/>
          </p:cNvSpPr>
          <p:nvPr>
            <p:ph type="sldNum" sz="quarter" idx="10"/>
          </p:nvPr>
        </p:nvSpPr>
        <p:spPr/>
        <p:txBody>
          <a:bodyPr/>
          <a:lstStyle/>
          <a:p>
            <a:fld id="{45095F64-0929-4E7E-93AA-45D4B49A87FC}" type="slidenum">
              <a:rPr lang="en-US" smtClean="0"/>
              <a:pPr/>
              <a:t>27</a:t>
            </a:fld>
            <a:endParaRPr lang="en-US"/>
          </a:p>
        </p:txBody>
      </p:sp>
    </p:spTree>
    <p:extLst>
      <p:ext uri="{BB962C8B-B14F-4D97-AF65-F5344CB8AC3E}">
        <p14:creationId xmlns:p14="http://schemas.microsoft.com/office/powerpoint/2010/main" val="110570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Problem Statement</a:t>
            </a:r>
            <a:endParaRPr lang="en-US" dirty="0"/>
          </a:p>
          <a:p>
            <a:r>
              <a:rPr lang="en-US" sz="1200" kern="1200" dirty="0">
                <a:solidFill>
                  <a:schemeClr val="tx1"/>
                </a:solidFill>
                <a:effectLst/>
                <a:latin typeface="+mn-lt"/>
                <a:ea typeface="+mn-ea"/>
                <a:cs typeface="+mn-cs"/>
              </a:rPr>
              <a:t>Safe opioid prescribing practice change has been a priority for the Veterans Health Administration (VHA).  It has been estimated that the rate of accidental opioid overdose in veterans was 47% higher per 100,000 person-years</a:t>
            </a:r>
            <a:r>
              <a:rPr lang="en-US" sz="1200" kern="1200" baseline="30000" dirty="0">
                <a:solidFill>
                  <a:schemeClr val="tx1"/>
                </a:solidFill>
                <a:effectLst/>
                <a:latin typeface="+mn-lt"/>
                <a:ea typeface="+mn-ea"/>
                <a:cs typeface="+mn-cs"/>
              </a:rPr>
              <a:t>6,7</a:t>
            </a:r>
            <a:r>
              <a:rPr lang="en-US" sz="1200" kern="1200" dirty="0">
                <a:solidFill>
                  <a:schemeClr val="tx1"/>
                </a:solidFill>
                <a:effectLst/>
                <a:latin typeface="+mn-lt"/>
                <a:ea typeface="+mn-ea"/>
                <a:cs typeface="+mn-cs"/>
              </a:rPr>
              <a:t>.  The Fargo Veterans Administration Health Care System (VAHCS) in-line with the VHA seeks to reduce harm from unsafe medications and/or excessive doses while adequately controlling pain in veterans</a:t>
            </a:r>
            <a:r>
              <a:rPr lang="en-US" sz="1200" kern="1200" baseline="30000" dirty="0">
                <a:solidFill>
                  <a:schemeClr val="tx1"/>
                </a:solidFill>
                <a:effectLst/>
                <a:latin typeface="+mn-lt"/>
                <a:ea typeface="+mn-ea"/>
                <a:cs typeface="+mn-cs"/>
              </a:rPr>
              <a:t>3,8, 9, 10, 11</a:t>
            </a:r>
            <a:r>
              <a:rPr lang="en-US" sz="1200" kern="1200" dirty="0">
                <a:solidFill>
                  <a:schemeClr val="tx1"/>
                </a:solidFill>
                <a:effectLst/>
                <a:latin typeface="+mn-lt"/>
                <a:ea typeface="+mn-ea"/>
                <a:cs typeface="+mn-cs"/>
              </a:rPr>
              <a:t>.  Opioid risk mitigation for a veteran on long term opioid therapy (LTOT) can be monitored with an opioid renewal note template within the Fargo VAHCS.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Frequent and regular opioid safety monitoring can assist in safer opioid prescribing.  It has been suggested that LTOT monitoring includes: monthly to quarterly documentation of risk evaluation, less than 100 milligram morphine equivalence per day (MME/day) dosing, frequent diagnostics such as urine drug screens (UDS), regular state prescription drug monitoring program (PDMP) review, and naloxone distribution</a:t>
            </a:r>
            <a:r>
              <a:rPr lang="en-US" sz="1200" kern="1200" baseline="30000" dirty="0">
                <a:solidFill>
                  <a:schemeClr val="tx1"/>
                </a:solidFill>
                <a:effectLst/>
                <a:latin typeface="+mn-lt"/>
                <a:ea typeface="+mn-ea"/>
                <a:cs typeface="+mn-cs"/>
              </a:rPr>
              <a:t>3, 12, 13, 14, 15</a:t>
            </a:r>
            <a:endParaRPr lang="en-US" dirty="0"/>
          </a:p>
        </p:txBody>
      </p:sp>
      <p:sp>
        <p:nvSpPr>
          <p:cNvPr id="4" name="Slide Number Placeholder 3"/>
          <p:cNvSpPr>
            <a:spLocks noGrp="1"/>
          </p:cNvSpPr>
          <p:nvPr>
            <p:ph type="sldNum" sz="quarter" idx="10"/>
          </p:nvPr>
        </p:nvSpPr>
        <p:spPr/>
        <p:txBody>
          <a:bodyPr/>
          <a:lstStyle/>
          <a:p>
            <a:fld id="{78F281D3-4E16-4118-BEA0-EA4960483974}" type="slidenum">
              <a:rPr lang="en-US" smtClean="0"/>
              <a:t>28</a:t>
            </a:fld>
            <a:endParaRPr lang="en-US"/>
          </a:p>
        </p:txBody>
      </p:sp>
    </p:spTree>
    <p:extLst>
      <p:ext uri="{BB962C8B-B14F-4D97-AF65-F5344CB8AC3E}">
        <p14:creationId xmlns:p14="http://schemas.microsoft.com/office/powerpoint/2010/main" val="368975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objects such as the date of last state prescription drug monitoring program (PDMP) note, last urine drug screen (UDS), medication list, three-month period of clinic visits, and if long term opioid therapy (LTOT) consent is present, hence providing safer care.  Frequent and constant monitoring through an opioid renewal template note can assist in deciding whether to </a:t>
            </a:r>
            <a:r>
              <a:rPr lang="en-US" sz="1200" kern="1200" dirty="0" err="1">
                <a:solidFill>
                  <a:schemeClr val="tx1"/>
                </a:solidFill>
                <a:effectLst/>
                <a:latin typeface="+mn-lt"/>
                <a:ea typeface="+mn-ea"/>
                <a:cs typeface="+mn-cs"/>
              </a:rPr>
              <a:t>continu</a:t>
            </a:r>
            <a:r>
              <a:rPr lang="en-US" sz="1200" kern="1200" dirty="0">
                <a:solidFill>
                  <a:schemeClr val="tx1"/>
                </a:solidFill>
                <a:effectLst/>
                <a:latin typeface="+mn-lt"/>
                <a:ea typeface="+mn-ea"/>
                <a:cs typeface="+mn-cs"/>
              </a:rPr>
              <a:t>, restructure or discontinue opioid therapy based on risk mitigation.</a:t>
            </a:r>
          </a:p>
          <a:p>
            <a:pPr defTabSz="929579">
              <a:defRPr/>
            </a:pPr>
            <a:endParaRPr lang="en-US" dirty="0"/>
          </a:p>
        </p:txBody>
      </p:sp>
      <p:sp>
        <p:nvSpPr>
          <p:cNvPr id="4" name="Slide Number Placeholder 3"/>
          <p:cNvSpPr>
            <a:spLocks noGrp="1"/>
          </p:cNvSpPr>
          <p:nvPr>
            <p:ph type="sldNum" sz="quarter" idx="10"/>
          </p:nvPr>
        </p:nvSpPr>
        <p:spPr/>
        <p:txBody>
          <a:bodyPr/>
          <a:lstStyle/>
          <a:p>
            <a:fld id="{78F281D3-4E16-4118-BEA0-EA4960483974}" type="slidenum">
              <a:rPr lang="en-US" smtClean="0"/>
              <a:t>29</a:t>
            </a:fld>
            <a:endParaRPr lang="en-US"/>
          </a:p>
        </p:txBody>
      </p:sp>
    </p:spTree>
    <p:extLst>
      <p:ext uri="{BB962C8B-B14F-4D97-AF65-F5344CB8AC3E}">
        <p14:creationId xmlns:p14="http://schemas.microsoft.com/office/powerpoint/2010/main" val="3924290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30</a:t>
            </a:fld>
            <a:endParaRPr lang="en-US"/>
          </a:p>
        </p:txBody>
      </p:sp>
    </p:spTree>
    <p:extLst>
      <p:ext uri="{BB962C8B-B14F-4D97-AF65-F5344CB8AC3E}">
        <p14:creationId xmlns:p14="http://schemas.microsoft.com/office/powerpoint/2010/main" val="3030885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96">
              <a:defRPr/>
            </a:pPr>
            <a:r>
              <a:rPr lang="en-US" b="1" dirty="0"/>
              <a:t>FACILITATOR NOTES:</a:t>
            </a:r>
            <a:endParaRPr lang="en-US" dirty="0"/>
          </a:p>
          <a:p>
            <a:pPr defTabSz="912196">
              <a:defRPr/>
            </a:pPr>
            <a:endParaRPr lang="en-US" b="1" dirty="0"/>
          </a:p>
          <a:p>
            <a:endParaRPr lang="en-US" dirty="0"/>
          </a:p>
          <a:p>
            <a:r>
              <a:rPr lang="en-US" dirty="0"/>
              <a:t>Sir William</a:t>
            </a:r>
            <a:r>
              <a:rPr lang="en-US" baseline="0" dirty="0"/>
              <a:t> Osler pioneered bedside teaching rounds </a:t>
            </a:r>
            <a:endParaRPr lang="en-US" dirty="0"/>
          </a:p>
        </p:txBody>
      </p:sp>
      <p:sp>
        <p:nvSpPr>
          <p:cNvPr id="4" name="Header Placeholder 3"/>
          <p:cNvSpPr>
            <a:spLocks noGrp="1"/>
          </p:cNvSpPr>
          <p:nvPr>
            <p:ph type="hdr" sz="quarter" idx="10"/>
          </p:nvPr>
        </p:nvSpPr>
        <p:spPr/>
        <p:txBody>
          <a:bodyPr/>
          <a:lstStyle/>
          <a:p>
            <a:r>
              <a:rPr lang="fr-FR"/>
              <a:t>JPEP Pain Management VILT Curriculum_Lesson Template Instructions</a:t>
            </a:r>
            <a:endParaRPr lang="en-US"/>
          </a:p>
        </p:txBody>
      </p:sp>
      <p:sp>
        <p:nvSpPr>
          <p:cNvPr id="5" name="Date Placeholder 4"/>
          <p:cNvSpPr>
            <a:spLocks noGrp="1"/>
          </p:cNvSpPr>
          <p:nvPr>
            <p:ph type="dt" idx="11"/>
          </p:nvPr>
        </p:nvSpPr>
        <p:spPr/>
        <p:txBody>
          <a:bodyPr/>
          <a:lstStyle/>
          <a:p>
            <a:fld id="{9E669896-B525-4A80-95DA-F6D457B85884}" type="datetime1">
              <a:rPr lang="en-US" smtClean="0"/>
              <a:pPr/>
              <a:t>2/10/2021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65C7FCF2-E4CB-4B1C-8D26-E2E7A9E3B16D}" type="slidenum">
              <a:rPr lang="en-US" smtClean="0"/>
              <a:pPr/>
              <a:t>31</a:t>
            </a:fld>
            <a:endParaRPr lang="en-US"/>
          </a:p>
        </p:txBody>
      </p:sp>
    </p:spTree>
    <p:extLst>
      <p:ext uri="{BB962C8B-B14F-4D97-AF65-F5344CB8AC3E}">
        <p14:creationId xmlns:p14="http://schemas.microsoft.com/office/powerpoint/2010/main" val="151497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Chronic is prevalent.  We know that approximately 100 million individuals in the US suffer from chronic pain, and that compares to 21 million with diabetes, or 19 million with coronary heart disease.</a:t>
            </a:r>
          </a:p>
          <a:p>
            <a:pPr eaLnBrk="1" hangingPunct="1">
              <a:spcBef>
                <a:spcPct val="0"/>
              </a:spcBef>
            </a:pPr>
            <a:r>
              <a:rPr lang="en-US" dirty="0"/>
              <a:t> </a:t>
            </a:r>
          </a:p>
          <a:p>
            <a:pPr eaLnBrk="1" hangingPunct="1">
              <a:spcBef>
                <a:spcPct val="0"/>
              </a:spcBef>
            </a:pPr>
            <a:r>
              <a:rPr lang="en-US" dirty="0"/>
              <a:t>And of those people with chronic pain, many describe their pain as lasting for over a year, in fact 42-percent in this survey.  And a third report their pain as being very disabling, and two-thirds have seen their primary care physician for help regarding their chronic pain.    </a:t>
            </a:r>
          </a:p>
          <a:p>
            <a:pPr eaLnBrk="1" hangingPunct="1">
              <a:spcBef>
                <a:spcPct val="0"/>
              </a:spcBef>
            </a:pPr>
            <a:r>
              <a:rPr lang="en-US" dirty="0"/>
              <a:t> </a:t>
            </a:r>
          </a:p>
          <a:p>
            <a:pPr eaLnBrk="1" hangingPunct="1">
              <a:spcBef>
                <a:spcPct val="0"/>
              </a:spcBef>
            </a:pPr>
            <a:r>
              <a:rPr lang="en-US" dirty="0"/>
              <a:t>And as you can imagine it’s costly, in the range of $600 billion in annual costs related to healthcare expenditures, lost income, and lost productivity.</a:t>
            </a:r>
          </a:p>
          <a:p>
            <a:endParaRPr lang="en-US" dirty="0"/>
          </a:p>
        </p:txBody>
      </p:sp>
      <p:sp>
        <p:nvSpPr>
          <p:cNvPr id="4" name="Slide Number Placeholder 3"/>
          <p:cNvSpPr>
            <a:spLocks noGrp="1"/>
          </p:cNvSpPr>
          <p:nvPr>
            <p:ph type="sldNum" sz="quarter" idx="10"/>
          </p:nvPr>
        </p:nvSpPr>
        <p:spPr/>
        <p:txBody>
          <a:bodyPr/>
          <a:lstStyle/>
          <a:p>
            <a:fld id="{880E7B74-648B-4D25-92BE-D4A3D1C3383F}" type="slidenum">
              <a:rPr lang="en-US" smtClean="0"/>
              <a:t>3</a:t>
            </a:fld>
            <a:endParaRPr lang="en-US"/>
          </a:p>
        </p:txBody>
      </p:sp>
    </p:spTree>
    <p:extLst>
      <p:ext uri="{BB962C8B-B14F-4D97-AF65-F5344CB8AC3E}">
        <p14:creationId xmlns:p14="http://schemas.microsoft.com/office/powerpoint/2010/main" val="3567109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32</a:t>
            </a:fld>
            <a:endParaRPr lang="en-US"/>
          </a:p>
        </p:txBody>
      </p:sp>
    </p:spTree>
    <p:extLst>
      <p:ext uri="{BB962C8B-B14F-4D97-AF65-F5344CB8AC3E}">
        <p14:creationId xmlns:p14="http://schemas.microsoft.com/office/powerpoint/2010/main" val="946615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E7B74-648B-4D25-92BE-D4A3D1C3383F}" type="slidenum">
              <a:rPr lang="en-US" smtClean="0"/>
              <a:t>33</a:t>
            </a:fld>
            <a:endParaRPr lang="en-US"/>
          </a:p>
        </p:txBody>
      </p:sp>
    </p:spTree>
    <p:extLst>
      <p:ext uri="{BB962C8B-B14F-4D97-AF65-F5344CB8AC3E}">
        <p14:creationId xmlns:p14="http://schemas.microsoft.com/office/powerpoint/2010/main" val="276190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p>
          <a:p>
            <a:pPr defTabSz="929579">
              <a:defRPr/>
            </a:pPr>
            <a:r>
              <a:rPr lang="en-US" sz="1200" kern="1200" dirty="0">
                <a:solidFill>
                  <a:schemeClr val="tx1"/>
                </a:solidFill>
                <a:effectLst/>
                <a:latin typeface="+mn-lt"/>
                <a:ea typeface="+mn-ea"/>
                <a:cs typeface="+mn-cs"/>
              </a:rPr>
              <a:t>Long term opioid therapy (LTOT) is the use/prescribing of opioids for greater than three months</a:t>
            </a:r>
            <a:r>
              <a:rPr lang="en-US" sz="1200" kern="1200" baseline="30000" dirty="0">
                <a:solidFill>
                  <a:schemeClr val="tx1"/>
                </a:solidFill>
                <a:effectLst/>
                <a:latin typeface="+mn-lt"/>
                <a:ea typeface="+mn-ea"/>
                <a:cs typeface="+mn-cs"/>
              </a:rPr>
              <a:t>3,13</a:t>
            </a:r>
            <a:r>
              <a:rPr lang="en-US" sz="1200" kern="1200" dirty="0">
                <a:solidFill>
                  <a:schemeClr val="tx1"/>
                </a:solidFill>
                <a:effectLst/>
                <a:latin typeface="+mn-lt"/>
                <a:ea typeface="+mn-ea"/>
                <a:cs typeface="+mn-cs"/>
              </a:rPr>
              <a:t>.  In a case cohort study conducted by the CDC, prescription drug opioid overdose accounted for 63.1% of drug related overdose death</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The National Institute on Drug Abuse indicated that the leading cause of death in the U.S. in 2016 was from opioid overdose killing approximately 37,886 people</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It has been stated that usefulness of the opioids for the treatment of pain is only short term and there is limited evidence of its long-term duration for the treatment of pain</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Furthermore, there has been no concrete evidence demonstrated in the safety and effectiveness of opioids for pain treatment </a:t>
            </a:r>
            <a:r>
              <a:rPr lang="en-US" sz="1200" kern="1200" baseline="30000" dirty="0">
                <a:solidFill>
                  <a:schemeClr val="tx1"/>
                </a:solidFill>
                <a:effectLst/>
                <a:latin typeface="+mn-lt"/>
                <a:ea typeface="+mn-ea"/>
                <a:cs typeface="+mn-cs"/>
              </a:rPr>
              <a:t>3, 13,18</a:t>
            </a:r>
            <a:r>
              <a:rPr lang="en-US" sz="1200" kern="1200" baseline="-250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The CDC</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and AHRQ</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note that accumulated evidence reveals that there are many adverse effects of LTOT such as: addiction, abuse, accidental overdose, physical dependence, and diversion.  As such, it has been suggested that LTOT risk mitigation be done regularly</a:t>
            </a:r>
            <a:r>
              <a:rPr lang="en-US" sz="1200" kern="1200" baseline="30000" dirty="0">
                <a:solidFill>
                  <a:schemeClr val="tx1"/>
                </a:solidFill>
                <a:effectLst/>
                <a:latin typeface="+mn-lt"/>
                <a:ea typeface="+mn-ea"/>
                <a:cs typeface="+mn-cs"/>
              </a:rPr>
              <a:t>3, 4, 13</a:t>
            </a:r>
            <a:r>
              <a:rPr lang="en-US" sz="1200" kern="1200" dirty="0">
                <a:solidFill>
                  <a:schemeClr val="tx1"/>
                </a:solidFill>
                <a:effectLst/>
                <a:latin typeface="+mn-lt"/>
                <a:ea typeface="+mn-ea"/>
                <a:cs typeface="+mn-cs"/>
              </a:rPr>
              <a:t>.  LTOT risk mitigation includes: opioid management plans, patient education through opioid consent, frequent urine drug screens (UDS), use of prescription drug monitoring program (PDMP), use of monitoring instruments, frequent monitoring intervals,  pill counts, naloxone, and limiting opioid to less than or equal to 100 morphine milligram equivalents (MME/day)</a:t>
            </a:r>
            <a:endParaRPr lang="en-US" b="1" dirty="0"/>
          </a:p>
          <a:p>
            <a:pPr marL="0" marR="0" lvl="0" indent="0" algn="l" defTabSz="929579" rtl="0" eaLnBrk="1" fontAlgn="auto" latinLnBrk="0" hangingPunct="1">
              <a:lnSpc>
                <a:spcPct val="100000"/>
              </a:lnSpc>
              <a:spcBef>
                <a:spcPts val="0"/>
              </a:spcBef>
              <a:spcAft>
                <a:spcPts val="0"/>
              </a:spcAft>
              <a:buClrTx/>
              <a:buSzTx/>
              <a:buFontTx/>
              <a:buNone/>
              <a:tabLst/>
              <a:defRPr/>
            </a:pPr>
            <a:r>
              <a:rPr lang="en-US" dirty="0"/>
              <a:t>As such, it has been suggested that LTOT risk mitigation be done regularly.  Long term opioid therapy risk mitigation includes: opioid management plans, patient education through opioid consent, frequent urine drug screens (UDS), use of prescription drug monitoring program (PDMP), use of monitoring instruments, frequent monitoring intervals,  pill counts, naloxone, and limiting opioid to less than or equal to 100 morphine milligram equivalents (MME/day). </a:t>
            </a:r>
          </a:p>
          <a:p>
            <a:pPr defTabSz="929579">
              <a:defRPr/>
            </a:pPr>
            <a:endParaRPr lang="en-US" b="1" dirty="0"/>
          </a:p>
        </p:txBody>
      </p:sp>
      <p:sp>
        <p:nvSpPr>
          <p:cNvPr id="4" name="Slide Number Placeholder 3"/>
          <p:cNvSpPr>
            <a:spLocks noGrp="1"/>
          </p:cNvSpPr>
          <p:nvPr>
            <p:ph type="sldNum" sz="quarter" idx="10"/>
          </p:nvPr>
        </p:nvSpPr>
        <p:spPr/>
        <p:txBody>
          <a:bodyPr/>
          <a:lstStyle/>
          <a:p>
            <a:fld id="{78F281D3-4E16-4118-BEA0-EA4960483974}" type="slidenum">
              <a:rPr lang="en-US" smtClean="0"/>
              <a:t>5</a:t>
            </a:fld>
            <a:endParaRPr lang="en-US"/>
          </a:p>
        </p:txBody>
      </p:sp>
    </p:spTree>
    <p:extLst>
      <p:ext uri="{BB962C8B-B14F-4D97-AF65-F5344CB8AC3E}">
        <p14:creationId xmlns:p14="http://schemas.microsoft.com/office/powerpoint/2010/main" val="369568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Biomedical Model of Pain: </a:t>
            </a:r>
            <a:r>
              <a:rPr lang="en-US" dirty="0"/>
              <a:t>Tissue damage and pain are directly related</a:t>
            </a:r>
          </a:p>
          <a:p>
            <a:endParaRPr lang="en-US" dirty="0"/>
          </a:p>
          <a:p>
            <a:r>
              <a:rPr lang="en-US" b="1" dirty="0"/>
              <a:t>Bottom-Up approach: </a:t>
            </a:r>
            <a:r>
              <a:rPr lang="en-US" dirty="0"/>
              <a:t>Peripheral pain receptors relay pain signals to the brain.</a:t>
            </a:r>
          </a:p>
          <a:p>
            <a:endParaRPr lang="en-US" b="1" i="1" dirty="0"/>
          </a:p>
          <a:p>
            <a:r>
              <a:rPr lang="en-US" b="1" i="1" dirty="0"/>
              <a:t>But,  </a:t>
            </a:r>
            <a:r>
              <a:rPr lang="en-US" i="1" dirty="0"/>
              <a:t>this does not explain </a:t>
            </a:r>
            <a:r>
              <a:rPr lang="en-US" b="1" i="1" dirty="0"/>
              <a:t>why, when</a:t>
            </a:r>
            <a:r>
              <a:rPr lang="en-US" i="1" dirty="0"/>
              <a:t> and </a:t>
            </a:r>
            <a:r>
              <a:rPr lang="en-US" b="1" i="1" dirty="0"/>
              <a:t>how much </a:t>
            </a:r>
            <a:r>
              <a:rPr lang="en-US" i="1" dirty="0"/>
              <a:t>pain individuals experience and does not explain </a:t>
            </a:r>
            <a:r>
              <a:rPr lang="en-US" b="1" i="1" dirty="0"/>
              <a:t>persistent pain</a:t>
            </a:r>
            <a:r>
              <a:rPr lang="en-US" i="1" dirty="0"/>
              <a:t>, especially when there is no evidence of current tissue damage or underlying pathology. </a:t>
            </a:r>
          </a:p>
          <a:p>
            <a:endParaRPr lang="en-US" i="1" dirty="0"/>
          </a:p>
          <a:p>
            <a:r>
              <a:rPr lang="en-US" i="1" dirty="0"/>
              <a:t>Opioids treat the descending pathway.  This is why we see respiratory depression frequently as a  side effect.</a:t>
            </a:r>
          </a:p>
          <a:p>
            <a:r>
              <a:rPr lang="en-US" i="1" dirty="0"/>
              <a:t>Gabapentin, pregabalin, duloxetine, amitriptyline work on the ascending pathway. </a:t>
            </a:r>
          </a:p>
          <a:p>
            <a:endParaRPr lang="en-US" i="1" dirty="0"/>
          </a:p>
          <a:p>
            <a:r>
              <a:rPr lang="en-US" i="1" dirty="0"/>
              <a:t>For example:  Fisher et al. in 1995 reported a case in which a 29 </a:t>
            </a:r>
            <a:r>
              <a:rPr lang="en-US" i="1" dirty="0" err="1"/>
              <a:t>yo</a:t>
            </a:r>
            <a:r>
              <a:rPr lang="en-US" i="1" dirty="0"/>
              <a:t> builder fell onto a 6 inch nail at a construction site.  At the ER he was in such agony that the hospital staff could not even begin to remove the nail without first sedating him. When they went to go remove the nail, the staff was surprised to discover that the foot was completely uninjured and that the nail had penetrated the boot just missing his foot. This case demonstrates that the real experience of pain can be the result of </a:t>
            </a:r>
            <a:r>
              <a:rPr lang="en-US" b="1" i="1" dirty="0"/>
              <a:t>threat evaluation </a:t>
            </a:r>
            <a:r>
              <a:rPr lang="en-US" i="1" dirty="0"/>
              <a:t>by the brain </a:t>
            </a:r>
            <a:r>
              <a:rPr lang="en-US" dirty="0"/>
              <a:t>which affect one’s perception of pain.</a:t>
            </a:r>
            <a:r>
              <a:rPr lang="en-US" i="1" dirty="0"/>
              <a:t>, which is modulated by prior experience (including knowledge, attitudes, beliefs, and culture), attention/expectation, mood (anxiety/depression), neurochemical and structural changes, genetics and epigenetics, and sensitization of the nervous system. All of these factors can affect one’s perception of pain.</a:t>
            </a:r>
          </a:p>
          <a:p>
            <a:endParaRPr lang="en-US" i="1" dirty="0"/>
          </a:p>
          <a:p>
            <a:r>
              <a:rPr lang="en-US" i="1" dirty="0"/>
              <a:t>Consider the converse situation:</a:t>
            </a:r>
          </a:p>
          <a:p>
            <a:r>
              <a:rPr lang="en-US" i="1" dirty="0"/>
              <a:t>In 2006 there was a study published in which 200 asymptomatic patients (i.e., no pain) underwent MRI of the spine. Despite the fact that 90% of them had some spinal abnormality, none of them reported pain.</a:t>
            </a:r>
          </a:p>
          <a:p>
            <a:endParaRPr lang="en-US" b="1" i="1" dirty="0"/>
          </a:p>
          <a:p>
            <a:r>
              <a:rPr lang="en-US" b="1" i="1" dirty="0"/>
              <a:t>So, tissue damage does not always equal pain, even in the acute setting.</a:t>
            </a:r>
          </a:p>
          <a:p>
            <a:endParaRPr lang="en-US" b="1" i="1" dirty="0"/>
          </a:p>
          <a:p>
            <a:r>
              <a:rPr lang="en-US" dirty="0"/>
              <a:t>Louis Gifford, a physiotherapist from the UK introduced a new paradigm for thinking about chronic pain in 1998.  His model describes pain as an output of the brain rather than originating from damaged tissues.  </a:t>
            </a:r>
          </a:p>
          <a:p>
            <a:endParaRPr lang="en-US" b="0" i="0" dirty="0"/>
          </a:p>
        </p:txBody>
      </p:sp>
      <p:sp>
        <p:nvSpPr>
          <p:cNvPr id="4" name="Slide Number Placeholder 3"/>
          <p:cNvSpPr>
            <a:spLocks noGrp="1"/>
          </p:cNvSpPr>
          <p:nvPr>
            <p:ph type="sldNum" sz="quarter" idx="10"/>
          </p:nvPr>
        </p:nvSpPr>
        <p:spPr/>
        <p:txBody>
          <a:bodyPr/>
          <a:lstStyle/>
          <a:p>
            <a:fld id="{880E7B74-648B-4D25-92BE-D4A3D1C3383F}" type="slidenum">
              <a:rPr lang="en-US" smtClean="0"/>
              <a:t>6</a:t>
            </a:fld>
            <a:endParaRPr lang="en-US"/>
          </a:p>
        </p:txBody>
      </p:sp>
    </p:spTree>
    <p:extLst>
      <p:ext uri="{BB962C8B-B14F-4D97-AF65-F5344CB8AC3E}">
        <p14:creationId xmlns:p14="http://schemas.microsoft.com/office/powerpoint/2010/main" val="368846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difference between acute and chronic pain?</a:t>
            </a:r>
          </a:p>
        </p:txBody>
      </p:sp>
      <p:sp>
        <p:nvSpPr>
          <p:cNvPr id="4" name="Slide Number Placeholder 3"/>
          <p:cNvSpPr>
            <a:spLocks noGrp="1"/>
          </p:cNvSpPr>
          <p:nvPr>
            <p:ph type="sldNum" sz="quarter" idx="10"/>
          </p:nvPr>
        </p:nvSpPr>
        <p:spPr/>
        <p:txBody>
          <a:bodyPr/>
          <a:lstStyle/>
          <a:p>
            <a:fld id="{880E7B74-648B-4D25-92BE-D4A3D1C3383F}" type="slidenum">
              <a:rPr lang="en-US" smtClean="0"/>
              <a:t>7</a:t>
            </a:fld>
            <a:endParaRPr lang="en-US"/>
          </a:p>
        </p:txBody>
      </p:sp>
    </p:spTree>
    <p:extLst>
      <p:ext uri="{BB962C8B-B14F-4D97-AF65-F5344CB8AC3E}">
        <p14:creationId xmlns:p14="http://schemas.microsoft.com/office/powerpoint/2010/main" val="374668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often we explain to patients that acute pain typically diminishes with healing in days to weeks.  Chronic pain is generally not a result</a:t>
            </a:r>
            <a:r>
              <a:rPr lang="en-US" baseline="0" dirty="0"/>
              <a:t> of ongoing bone, joint or soft tissue damage, but instead represents dysregulation of the nervous system.  </a:t>
            </a:r>
            <a:endParaRPr lang="en-US" dirty="0"/>
          </a:p>
        </p:txBody>
      </p:sp>
      <p:sp>
        <p:nvSpPr>
          <p:cNvPr id="4" name="Slide Number Placeholder 3"/>
          <p:cNvSpPr>
            <a:spLocks noGrp="1"/>
          </p:cNvSpPr>
          <p:nvPr>
            <p:ph type="sldNum" sz="quarter" idx="10"/>
          </p:nvPr>
        </p:nvSpPr>
        <p:spPr/>
        <p:txBody>
          <a:bodyPr/>
          <a:lstStyle/>
          <a:p>
            <a:fld id="{880E7B74-648B-4D25-92BE-D4A3D1C3383F}" type="slidenum">
              <a:rPr lang="en-US" smtClean="0"/>
              <a:t>8</a:t>
            </a:fld>
            <a:endParaRPr lang="en-US"/>
          </a:p>
        </p:txBody>
      </p:sp>
    </p:spTree>
    <p:extLst>
      <p:ext uri="{BB962C8B-B14F-4D97-AF65-F5344CB8AC3E}">
        <p14:creationId xmlns:p14="http://schemas.microsoft.com/office/powerpoint/2010/main" val="20368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a:t>
            </a:r>
            <a:r>
              <a:rPr lang="en-US" baseline="0" dirty="0"/>
              <a:t> Pain results from a nervous system that has become dysregulated. After acute inflammation, a variety of </a:t>
            </a:r>
            <a:r>
              <a:rPr lang="en-US" baseline="0" dirty="0" err="1"/>
              <a:t>neurohormonal</a:t>
            </a:r>
            <a:r>
              <a:rPr lang="en-US" baseline="0" dirty="0"/>
              <a:t> and epigenetic factors can trigger abnormal remodeling which creates “central sensitization” which can lead to  </a:t>
            </a:r>
            <a:r>
              <a:rPr lang="en-US" b="1" baseline="0" dirty="0"/>
              <a:t>hyperalgesia and allodynia.</a:t>
            </a:r>
          </a:p>
          <a:p>
            <a:endParaRPr lang="en-US" b="1" baseline="0" dirty="0"/>
          </a:p>
          <a:p>
            <a:r>
              <a:rPr lang="en-US" b="0" baseline="0" dirty="0"/>
              <a:t>This brochure is part of the VA’s effort to provide TNE or Therapeutic Neuroscience Education in the treatment of chronic pain.  TNE or “Explaining Pain” classes have been shown to improve functional outcomes in patients, increase participation in active therapies for chronic pain patients, and reduce the costs of treatment for chronic pain.  Unlike traditional TNE approaches, as demonstrated by this brochure,  the VA emphasizes the role of mental health conditions in chronic pain education, since mental health concerns, such as PTSD, depression and SUD, are so prevalent in the veteran population and tightly associated with chronic pain conditions.</a:t>
            </a:r>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880E7B74-648B-4D25-92BE-D4A3D1C3383F}" type="slidenum">
              <a:rPr lang="en-US" smtClean="0"/>
              <a:t>9</a:t>
            </a:fld>
            <a:endParaRPr lang="en-US"/>
          </a:p>
        </p:txBody>
      </p:sp>
    </p:spTree>
    <p:extLst>
      <p:ext uri="{BB962C8B-B14F-4D97-AF65-F5344CB8AC3E}">
        <p14:creationId xmlns:p14="http://schemas.microsoft.com/office/powerpoint/2010/main" val="242846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499" y="4409758"/>
            <a:ext cx="6035756" cy="4177665"/>
          </a:xfrm>
        </p:spPr>
        <p:txBody>
          <a:bodyPr/>
          <a:lstStyle/>
          <a:p>
            <a:r>
              <a:rPr lang="en-US" b="0" dirty="0"/>
              <a:t>These outcomes included</a:t>
            </a:r>
          </a:p>
          <a:p>
            <a:endParaRPr lang="en-US" sz="1000" dirty="0"/>
          </a:p>
          <a:p>
            <a:r>
              <a:rPr lang="en-US" sz="800" u="sng" dirty="0">
                <a:hlinkClick r:id="rId3" tooltip="JAMA : the journal of the American Medical Association."/>
              </a:rPr>
              <a:t>JAMA.</a:t>
            </a:r>
            <a:r>
              <a:rPr lang="en-US" sz="800" dirty="0"/>
              <a:t> 2012 Mar 7;307(9):940-7. doi: 10.1001/jama.2012.234. </a:t>
            </a:r>
            <a:r>
              <a:rPr lang="en-US" sz="800" b="1" dirty="0"/>
              <a:t>Association of mental health disorders with prescription opioids and high-risk opioid use in US veterans of Iraq and Afghanistan.</a:t>
            </a:r>
          </a:p>
          <a:p>
            <a:r>
              <a:rPr lang="en-US" sz="800" u="sng" dirty="0">
                <a:hlinkClick r:id="rId4"/>
              </a:rPr>
              <a:t>Seal KH</a:t>
            </a:r>
            <a:r>
              <a:rPr lang="en-US" sz="800" dirty="0"/>
              <a:t>, </a:t>
            </a:r>
            <a:r>
              <a:rPr lang="en-US" sz="800" u="sng" dirty="0">
                <a:hlinkClick r:id="rId5"/>
              </a:rPr>
              <a:t>Shi Y</a:t>
            </a:r>
            <a:r>
              <a:rPr lang="en-US" sz="800" dirty="0"/>
              <a:t>, </a:t>
            </a:r>
            <a:r>
              <a:rPr lang="en-US" sz="800" u="sng" dirty="0">
                <a:hlinkClick r:id="rId6"/>
              </a:rPr>
              <a:t>Cohen G</a:t>
            </a:r>
            <a:r>
              <a:rPr lang="en-US" sz="800" dirty="0"/>
              <a:t>, </a:t>
            </a:r>
            <a:r>
              <a:rPr lang="en-US" sz="800" u="sng" dirty="0">
                <a:hlinkClick r:id="rId7"/>
              </a:rPr>
              <a:t>Cohen BE</a:t>
            </a:r>
            <a:r>
              <a:rPr lang="en-US" sz="800" dirty="0"/>
              <a:t>, </a:t>
            </a:r>
            <a:r>
              <a:rPr lang="en-US" sz="800" u="sng" dirty="0" err="1">
                <a:hlinkClick r:id="rId8"/>
              </a:rPr>
              <a:t>Maguen</a:t>
            </a:r>
            <a:r>
              <a:rPr lang="en-US" sz="800" u="sng" dirty="0">
                <a:hlinkClick r:id="rId8"/>
              </a:rPr>
              <a:t> S</a:t>
            </a:r>
            <a:r>
              <a:rPr lang="en-US" sz="800" dirty="0"/>
              <a:t>, </a:t>
            </a:r>
            <a:r>
              <a:rPr lang="en-US" sz="800" u="sng" dirty="0">
                <a:hlinkClick r:id="rId9"/>
              </a:rPr>
              <a:t>Krebs EE</a:t>
            </a:r>
            <a:r>
              <a:rPr lang="en-US" sz="800" dirty="0"/>
              <a:t>, </a:t>
            </a:r>
            <a:r>
              <a:rPr lang="en-US" sz="800" u="sng" dirty="0" err="1">
                <a:hlinkClick r:id="rId10"/>
              </a:rPr>
              <a:t>Neylan</a:t>
            </a:r>
            <a:r>
              <a:rPr lang="en-US" sz="800" u="sng" dirty="0">
                <a:hlinkClick r:id="rId10"/>
              </a:rPr>
              <a:t> TC</a:t>
            </a:r>
            <a:r>
              <a:rPr lang="en-US" sz="800" dirty="0"/>
              <a:t>.</a:t>
            </a:r>
          </a:p>
          <a:p>
            <a:r>
              <a:rPr lang="en-US" sz="800" b="1" dirty="0"/>
              <a:t>Source </a:t>
            </a:r>
            <a:r>
              <a:rPr lang="en-US" sz="800" dirty="0"/>
              <a:t>San Francisco VA Medical Center, University of California, San Francisco, Department of Medicine, 4150 Clement St, PO Box 111A-1, San Francisco, CA 94121, USA. karen.seal@ucsf.edu</a:t>
            </a:r>
          </a:p>
          <a:p>
            <a:r>
              <a:rPr lang="en-US" sz="800" b="1" dirty="0"/>
              <a:t>Erratum in </a:t>
            </a:r>
            <a:r>
              <a:rPr lang="en-US" sz="800" dirty="0"/>
              <a:t>JAMA. 2012 Jun 20;307(23):2489.</a:t>
            </a:r>
          </a:p>
          <a:p>
            <a:r>
              <a:rPr lang="en-US" sz="800" b="1" dirty="0"/>
              <a:t>Abstract</a:t>
            </a:r>
          </a:p>
          <a:p>
            <a:r>
              <a:rPr lang="en-US" sz="800" b="1" cap="all" dirty="0"/>
              <a:t>CONTEXT: </a:t>
            </a:r>
            <a:r>
              <a:rPr lang="en-US" sz="800" dirty="0"/>
              <a:t>Record numbers of Iraq and Afghanistan veterans survive their war injuries and yet continue to experience pain and mental health problems, particularly posttraumatic stress disorder (PTSD). Little is known about the association of mental health disorders and prescription opioid use.</a:t>
            </a:r>
          </a:p>
          <a:p>
            <a:r>
              <a:rPr lang="en-US" sz="800" b="1" cap="all" dirty="0"/>
              <a:t>OBJECTIVE: </a:t>
            </a:r>
            <a:r>
              <a:rPr lang="en-US" sz="800" dirty="0"/>
              <a:t>To investigate the effect of mental health disorders, particularly PTSD, on risks and adverse clinical outcomes associated with prescription opioid use.</a:t>
            </a:r>
          </a:p>
          <a:p>
            <a:r>
              <a:rPr lang="en-US" sz="800" b="1" cap="all" dirty="0"/>
              <a:t>DESIGN: </a:t>
            </a:r>
            <a:r>
              <a:rPr lang="en-US" sz="800" dirty="0"/>
              <a:t>Retrospective cohort study involving 141,029 Iraq and Afghanistan veterans who received at least 1 non-cancer-related pain diagnosis within 1 year of entering the Department of Veterans Affairs (VA) health care system from October 1, 2005, through December 31, 2010.</a:t>
            </a:r>
          </a:p>
          <a:p>
            <a:r>
              <a:rPr lang="en-US" sz="800" b="1" cap="all" dirty="0"/>
              <a:t>MAIN OUTCOME MEASURES: </a:t>
            </a:r>
            <a:r>
              <a:rPr lang="en-US" sz="800" dirty="0"/>
              <a:t>Independent association of mental health disorders and the prescription of opioids, higher risk opioid use, and adverse clinical outcomes (</a:t>
            </a:r>
            <a:r>
              <a:rPr lang="en-US" sz="800" dirty="0" err="1"/>
              <a:t>eg</a:t>
            </a:r>
            <a:r>
              <a:rPr lang="en-US" sz="800" dirty="0"/>
              <a:t>, accidents and overdose) within 1 year of receiving a pain-related diagnosis.</a:t>
            </a:r>
          </a:p>
          <a:p>
            <a:r>
              <a:rPr lang="en-US" sz="800" b="1" cap="all" dirty="0"/>
              <a:t>RESULTS: </a:t>
            </a:r>
            <a:r>
              <a:rPr lang="en-US" sz="800" dirty="0"/>
              <a:t>A total of 15,676 veterans were prescribed opioids within 1 year of their initial pain diagnosis. Compared with 6.5% of veterans without mental health disorders, 17.8% (adjusted relative risk [RR], 2.58; 95% CI, 2.49-2.67) of veterans with PTSD and 11.7% (adjusted RR, 1.74; 95% CI, 1.67-1.82) with other mental health diagnoses but without PTSD were significantly more likely to receive opioids for pain diagnoses. Of those who were prescribed pain medication, veterans with PTSD were more likely than those without mental health disorders to receive higher-dose opioids (22.7% vs 15.9%, adjusted RR, 1.42; 95% CI, 1.31-1.54), receive 2 or more opioids concurrently (19.8% vs 10.7%, adjusted RR, 1.87; 95% CI, 1.70-2.06), receive sedative hypnotics concurrently (40.7% vs 7.6%, adjusted RR, 5.46; 95% CI, 4.91-6.07), or obtain early opioid refills (33.8% vs 20.4%; adjusted RR, 1.64; 95% CI, 1.53-1.75). Receiving prescription opioids (vs not) was associated with an increased risk of adverse clinical outcomes for all veterans (9.5% vs 4.1%; RR, 2.33; 95% CI, 2.20-2.46), which was most pronounced in veterans with PTSD.</a:t>
            </a:r>
          </a:p>
          <a:p>
            <a:r>
              <a:rPr lang="en-US" sz="800" b="1" cap="all" dirty="0"/>
              <a:t>CONCLUSION: </a:t>
            </a:r>
            <a:r>
              <a:rPr lang="en-US" sz="800" dirty="0"/>
              <a:t>Among US veterans of Iraq and Afghanistan, mental health diagnoses, especially PTSD, were associated with an increased risk of receiving opioids for pain, high-risk opioid use, and adverse clinical outcomes.</a:t>
            </a:r>
          </a:p>
          <a:p>
            <a:r>
              <a:rPr lang="en-US" sz="800" b="1" dirty="0"/>
              <a:t>Comment in</a:t>
            </a:r>
          </a:p>
          <a:p>
            <a:r>
              <a:rPr lang="en-US" sz="800" dirty="0">
                <a:hlinkClick r:id="rId11"/>
              </a:rPr>
              <a:t>Posttraumatic stress disorder and opioid use among US veterans.</a:t>
            </a:r>
            <a:r>
              <a:rPr lang="en-US" sz="800" dirty="0"/>
              <a:t> [JAMA. 2012]</a:t>
            </a:r>
          </a:p>
          <a:p>
            <a:r>
              <a:rPr lang="en-US" sz="800" dirty="0"/>
              <a:t>PMID: 22396516</a:t>
            </a:r>
          </a:p>
          <a:p>
            <a:endParaRPr lang="en-US" dirty="0"/>
          </a:p>
        </p:txBody>
      </p:sp>
      <p:sp>
        <p:nvSpPr>
          <p:cNvPr id="4" name="Slide Number Placeholder 3"/>
          <p:cNvSpPr>
            <a:spLocks noGrp="1"/>
          </p:cNvSpPr>
          <p:nvPr>
            <p:ph type="sldNum" sz="quarter" idx="10"/>
          </p:nvPr>
        </p:nvSpPr>
        <p:spPr/>
        <p:txBody>
          <a:bodyPr/>
          <a:lstStyle/>
          <a:p>
            <a:fld id="{880E7B74-648B-4D25-92BE-D4A3D1C3383F}" type="slidenum">
              <a:rPr lang="en-US" smtClean="0"/>
              <a:t>10</a:t>
            </a:fld>
            <a:endParaRPr lang="en-US"/>
          </a:p>
        </p:txBody>
      </p:sp>
    </p:spTree>
    <p:extLst>
      <p:ext uri="{BB962C8B-B14F-4D97-AF65-F5344CB8AC3E}">
        <p14:creationId xmlns:p14="http://schemas.microsoft.com/office/powerpoint/2010/main" val="1825113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3F12EA0-C307-482B-8861-31C031E44C57}" type="datetimeFigureOut">
              <a:rPr lang="en-US" smtClean="0">
                <a:solidFill>
                  <a:prstClr val="black"/>
                </a:solidFill>
              </a:rPr>
              <a:pPr/>
              <a:t>2/10/2021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6197CFE-7CBB-4544-B431-AF8404221533}" type="slidenum">
              <a:rPr lang="en-US" smtClean="0">
                <a:solidFill>
                  <a:prstClr val="black"/>
                </a:solidFill>
              </a:rPr>
              <a:pPr/>
              <a:t>‹#›</a:t>
            </a:fld>
            <a:endParaRPr lang="en-US">
              <a:solidFill>
                <a:prstClr val="black"/>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DD7A28-FA93-4136-BDC1-BCCB2687E678}"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DD7A28-FA93-4136-BDC1-BCCB2687E678}"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04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995D68B-21AC-438B-BECE-4F17DA129F19}" type="datetime4">
              <a:rPr lang="en-US" smtClean="0"/>
              <a:pPr/>
              <a:t>February 10,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11432" y="688165"/>
            <a:ext cx="9155432" cy="76200"/>
          </a:xfrm>
          <a:prstGeom prst="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flipV="1">
            <a:off x="-23160" y="687976"/>
            <a:ext cx="916716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userDrawn="1"/>
        </p:nvSpPr>
        <p:spPr>
          <a:xfrm>
            <a:off x="29740" y="574072"/>
            <a:ext cx="226710" cy="235636"/>
          </a:xfrm>
          <a:prstGeom prst="star5">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userDrawn="1"/>
        </p:nvSpPr>
        <p:spPr>
          <a:xfrm>
            <a:off x="317152" y="574072"/>
            <a:ext cx="226710" cy="235636"/>
          </a:xfrm>
          <a:prstGeom prst="star5">
            <a:avLst/>
          </a:prstGeom>
          <a:solidFill>
            <a:srgbClr val="DA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userDrawn="1"/>
        </p:nvSpPr>
        <p:spPr>
          <a:xfrm>
            <a:off x="604564" y="574072"/>
            <a:ext cx="226710" cy="235636"/>
          </a:xfrm>
          <a:prstGeom prst="star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2EA0-C307-482B-8861-31C031E44C57}" type="datetimeFigureOut">
              <a:rPr lang="en-US" smtClean="0">
                <a:solidFill>
                  <a:prstClr val="black"/>
                </a:solidFill>
              </a:rPr>
              <a:pPr/>
              <a:t>2/10/2021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6197CFE-7CBB-4544-B431-AF8404221533}"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FF44662-5AE4-3C44-8B75-8A31F7B0F7E1}"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198AC-0161-B149-AE67-AAA9166FE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9372AC2-3C75-4F5F-A929-48958086FE36}" type="datetime4">
              <a:rPr lang="en-US" smtClean="0"/>
              <a:pPr/>
              <a:t>February 10,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509CF4-4C1A-45DC-BADA-6EFF91CB9ABB}" type="datetime4">
              <a:rPr lang="en-US" smtClean="0"/>
              <a:pPr/>
              <a:t>February 10,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February 10,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
        <p:nvSpPr>
          <p:cNvPr id="5" name="Rectangle 4"/>
          <p:cNvSpPr/>
          <p:nvPr userDrawn="1"/>
        </p:nvSpPr>
        <p:spPr>
          <a:xfrm>
            <a:off x="145278" y="-1"/>
            <a:ext cx="8998721" cy="224589"/>
          </a:xfrm>
          <a:prstGeom prst="rect">
            <a:avLst/>
          </a:prstGeom>
          <a:solidFill>
            <a:srgbClr val="E5183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0000"/>
              </a:solidFill>
            </a:endParaRPr>
          </a:p>
        </p:txBody>
      </p:sp>
      <p:sp>
        <p:nvSpPr>
          <p:cNvPr id="6" name="5-Point Star 5"/>
          <p:cNvSpPr/>
          <p:nvPr userDrawn="1"/>
        </p:nvSpPr>
        <p:spPr>
          <a:xfrm>
            <a:off x="338722" y="491782"/>
            <a:ext cx="226710" cy="235636"/>
          </a:xfrm>
          <a:prstGeom prst="star5">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userDrawn="1"/>
        </p:nvSpPr>
        <p:spPr>
          <a:xfrm>
            <a:off x="336268" y="1296302"/>
            <a:ext cx="226710" cy="235636"/>
          </a:xfrm>
          <a:prstGeom prst="star5">
            <a:avLst/>
          </a:prstGeom>
          <a:solidFill>
            <a:srgbClr val="DA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userDrawn="1"/>
        </p:nvSpPr>
        <p:spPr>
          <a:xfrm>
            <a:off x="346887" y="921995"/>
            <a:ext cx="226710" cy="235636"/>
          </a:xfrm>
          <a:prstGeom prst="star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5400000">
            <a:off x="-896801" y="888781"/>
            <a:ext cx="2010169" cy="232610"/>
          </a:xfrm>
          <a:prstGeom prst="rect">
            <a:avLst/>
          </a:prstGeom>
          <a:solidFill>
            <a:srgbClr val="E5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userDrawn="1"/>
        </p:nvSpPr>
        <p:spPr>
          <a:xfrm>
            <a:off x="-8021" y="1668378"/>
            <a:ext cx="1002632" cy="659185"/>
          </a:xfrm>
          <a:prstGeom prst="rightArrow">
            <a:avLst>
              <a:gd name="adj1" fmla="val 39813"/>
              <a:gd name="adj2" fmla="val 45230"/>
            </a:avLst>
          </a:prstGeom>
          <a:solidFill>
            <a:srgbClr val="E51837"/>
          </a:solidFill>
          <a:ln>
            <a:noFill/>
          </a:ln>
          <a:effectLst>
            <a:outerShdw blurRad="50800" dist="254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7641A-9D94-4BD6-862F-F651067079BC}" type="datetime4">
              <a:rPr lang="en-US" smtClean="0"/>
              <a:pPr/>
              <a:t>February 10,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4F0C02-0EF4-4745-9D82-E8D3F59464E3}" type="datetime4">
              <a:rPr lang="en-US" smtClean="0"/>
              <a:pPr/>
              <a:t>February 10,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7367800-479D-41B0-B3F2-2DCE95BA1381}" type="datetime4">
              <a:rPr lang="en-US" smtClean="0"/>
              <a:pPr/>
              <a:t>February 10, 2021</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744759D-0EFF-4FB2-9CCE-04E00944F0F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fYC6zfrV8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4jje6D14LOhtM&amp;tbnid=W4aJwDjr0cI6bM:&amp;ved=0CAUQjRw&amp;url=http://www.therotoscopers.com/2013/04/01/breaking-news-disneypixar-confirm-cars-3-is-happening/&amp;ei=iV1oUrOpD6_8yAHtrIH4Bw&amp;bvm=bv.55123115,d.aWc&amp;psig=AFQjCNHeKyuENSP-lPo-Sn_O0glfH3Zv3g&amp;ust=138265777234390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nccam.nih.gov/health/pain/chronic.htm?nav=gs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8985"/>
          <a:stretch/>
        </p:blipFill>
        <p:spPr>
          <a:xfrm>
            <a:off x="5978866" y="176462"/>
            <a:ext cx="3165133" cy="2470485"/>
          </a:xfrm>
          <a:prstGeom prst="rect">
            <a:avLst/>
          </a:prstGeom>
          <a:solidFill>
            <a:schemeClr val="accent1">
              <a:alpha val="0"/>
            </a:schemeClr>
          </a:solidFill>
        </p:spPr>
      </p:pic>
      <p:sp>
        <p:nvSpPr>
          <p:cNvPr id="2" name="Subtitle 1"/>
          <p:cNvSpPr>
            <a:spLocks noGrp="1"/>
          </p:cNvSpPr>
          <p:nvPr>
            <p:ph type="subTitle" idx="1"/>
          </p:nvPr>
        </p:nvSpPr>
        <p:spPr>
          <a:xfrm>
            <a:off x="80211" y="3725780"/>
            <a:ext cx="8935452" cy="1308509"/>
          </a:xfrm>
        </p:spPr>
        <p:txBody>
          <a:bodyPr>
            <a:normAutofit/>
          </a:bodyPr>
          <a:lstStyle/>
          <a:p>
            <a:r>
              <a:rPr lang="en-US" sz="2800" b="1" dirty="0">
                <a:effectLst>
                  <a:outerShdw blurRad="38100" dist="38100" dir="2700000" algn="tl">
                    <a:srgbClr val="000000">
                      <a:alpha val="43137"/>
                    </a:srgbClr>
                  </a:outerShdw>
                </a:effectLst>
              </a:rPr>
              <a:t>A Biopsychosocial Approach to Pain Management</a:t>
            </a:r>
          </a:p>
        </p:txBody>
      </p:sp>
      <p:sp>
        <p:nvSpPr>
          <p:cNvPr id="3" name="Title 2"/>
          <p:cNvSpPr>
            <a:spLocks noGrp="1"/>
          </p:cNvSpPr>
          <p:nvPr>
            <p:ph type="ctrTitle"/>
          </p:nvPr>
        </p:nvSpPr>
        <p:spPr>
          <a:xfrm>
            <a:off x="782053" y="2120181"/>
            <a:ext cx="7772400" cy="1470025"/>
          </a:xfrm>
        </p:spPr>
        <p:txBody>
          <a:bodyPr/>
          <a:lstStyle/>
          <a:p>
            <a:r>
              <a:rPr lang="en-US" sz="4400" b="1" dirty="0">
                <a:effectLst>
                  <a:outerShdw blurRad="38100" dist="38100" dir="2700000" algn="tl">
                    <a:srgbClr val="000000">
                      <a:alpha val="43137"/>
                    </a:srgbClr>
                  </a:outerShdw>
                </a:effectLst>
              </a:rPr>
              <a:t>Pain and the Brain</a:t>
            </a:r>
          </a:p>
        </p:txBody>
      </p:sp>
      <p:sp>
        <p:nvSpPr>
          <p:cNvPr id="5" name="TextBox 4"/>
          <p:cNvSpPr txBox="1"/>
          <p:nvPr/>
        </p:nvSpPr>
        <p:spPr>
          <a:xfrm>
            <a:off x="1698097" y="5034289"/>
            <a:ext cx="6431771" cy="424732"/>
          </a:xfrm>
          <a:prstGeom prst="rect">
            <a:avLst/>
          </a:prstGeom>
          <a:noFill/>
        </p:spPr>
        <p:txBody>
          <a:bodyPr wrap="square" rtlCol="0">
            <a:spAutoFit/>
          </a:bodyPr>
          <a:lstStyle/>
          <a:p>
            <a:pPr>
              <a:lnSpc>
                <a:spcPct val="90000"/>
              </a:lnSpc>
            </a:pPr>
            <a:r>
              <a:rPr lang="en-US" sz="2400" b="1" dirty="0"/>
              <a:t>Jennifer L. Johnson, DNP, MSN, BSN, FNP-C</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68" y="0"/>
            <a:ext cx="2247769" cy="2780905"/>
          </a:xfrm>
          <a:prstGeom prst="rect">
            <a:avLst/>
          </a:prstGeom>
        </p:spPr>
      </p:pic>
      <p:sp>
        <p:nvSpPr>
          <p:cNvPr id="9" name="Rectangle 8"/>
          <p:cNvSpPr/>
          <p:nvPr/>
        </p:nvSpPr>
        <p:spPr>
          <a:xfrm flipH="1">
            <a:off x="-939" y="0"/>
            <a:ext cx="2262875" cy="2780905"/>
          </a:xfrm>
          <a:prstGeom prst="rect">
            <a:avLst/>
          </a:prstGeom>
          <a:gradFill flip="none" rotWithShape="1">
            <a:gsLst>
              <a:gs pos="98000">
                <a:schemeClr val="bg1">
                  <a:lumMod val="100000"/>
                  <a:alpha val="83000"/>
                </a:schemeClr>
              </a:gs>
              <a:gs pos="0">
                <a:schemeClr val="bg1">
                  <a:lumMod val="10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58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C:\Documents and Settings\vhasfcsealk\Local Settings\Temporary Internet Files\Content.IE5\0H6HE7OL\MP900400454[1].jpg"/>
          <p:cNvPicPr>
            <a:picLocks noChangeAspect="1" noChangeArrowheads="1"/>
          </p:cNvPicPr>
          <p:nvPr/>
        </p:nvPicPr>
        <p:blipFill>
          <a:blip r:embed="rId3" cstate="print"/>
          <a:srcRect/>
          <a:stretch>
            <a:fillRect/>
          </a:stretch>
        </p:blipFill>
        <p:spPr bwMode="auto">
          <a:xfrm flipH="1">
            <a:off x="0" y="2397690"/>
            <a:ext cx="5969480" cy="4460310"/>
          </a:xfrm>
          <a:prstGeom prst="rect">
            <a:avLst/>
          </a:prstGeom>
          <a:noFill/>
          <a:effectLst/>
        </p:spPr>
      </p:pic>
      <p:sp>
        <p:nvSpPr>
          <p:cNvPr id="8" name="Rectangle 7"/>
          <p:cNvSpPr/>
          <p:nvPr/>
        </p:nvSpPr>
        <p:spPr>
          <a:xfrm rot="16200000">
            <a:off x="966955" y="1397870"/>
            <a:ext cx="4120055" cy="6053965"/>
          </a:xfrm>
          <a:prstGeom prst="rect">
            <a:avLst/>
          </a:prstGeom>
          <a:gradFill flip="none" rotWithShape="1">
            <a:gsLst>
              <a:gs pos="0">
                <a:schemeClr val="bg1"/>
              </a:gs>
              <a:gs pos="36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910" y="-69010"/>
            <a:ext cx="9144000" cy="1095950"/>
          </a:xfrm>
        </p:spPr>
        <p:txBody>
          <a:bodyPr>
            <a:normAutofit/>
          </a:bodyPr>
          <a:lstStyle/>
          <a:p>
            <a:pPr algn="ctr"/>
            <a:r>
              <a:rPr lang="en-US" sz="2800" b="1" dirty="0">
                <a:solidFill>
                  <a:srgbClr val="DA0000"/>
                </a:solidFill>
                <a:effectLst>
                  <a:outerShdw blurRad="38100" dist="38100" dir="2700000" algn="tl">
                    <a:srgbClr val="000000">
                      <a:alpha val="43137"/>
                    </a:srgbClr>
                  </a:outerShdw>
                </a:effectLst>
              </a:rPr>
              <a:t>Prescription Opioids &amp; Adverse Outcomes </a:t>
            </a:r>
            <a:br>
              <a:rPr lang="en-US" sz="2800" b="1" dirty="0">
                <a:solidFill>
                  <a:srgbClr val="DA0000"/>
                </a:solidFill>
                <a:effectLst>
                  <a:outerShdw blurRad="38100" dist="38100" dir="2700000" algn="tl">
                    <a:srgbClr val="000000">
                      <a:alpha val="43137"/>
                    </a:srgbClr>
                  </a:outerShdw>
                </a:effectLst>
              </a:rPr>
            </a:br>
            <a:r>
              <a:rPr lang="en-US" sz="2800" b="1" dirty="0">
                <a:solidFill>
                  <a:srgbClr val="DA0000"/>
                </a:solidFill>
                <a:effectLst>
                  <a:outerShdw blurRad="38100" dist="38100" dir="2700000" algn="tl">
                    <a:srgbClr val="000000">
                      <a:alpha val="43137"/>
                    </a:srgbClr>
                  </a:outerShdw>
                </a:effectLst>
              </a:rPr>
              <a:t>for those with Mental health disorders</a:t>
            </a:r>
          </a:p>
        </p:txBody>
      </p:sp>
      <p:sp>
        <p:nvSpPr>
          <p:cNvPr id="3" name="Content Placeholder 2"/>
          <p:cNvSpPr>
            <a:spLocks noGrp="1"/>
          </p:cNvSpPr>
          <p:nvPr>
            <p:ph sz="quarter" idx="13"/>
          </p:nvPr>
        </p:nvSpPr>
        <p:spPr>
          <a:xfrm>
            <a:off x="484742" y="1242037"/>
            <a:ext cx="8329593" cy="683016"/>
          </a:xfrm>
        </p:spPr>
        <p:txBody>
          <a:bodyPr>
            <a:normAutofit fontScale="92500" lnSpcReduction="20000"/>
          </a:bodyPr>
          <a:lstStyle/>
          <a:p>
            <a:pPr marL="0" indent="0">
              <a:spcAft>
                <a:spcPts val="0"/>
              </a:spcAft>
              <a:buNone/>
            </a:pPr>
            <a:r>
              <a:rPr lang="en-US" sz="2400" b="1" dirty="0"/>
              <a:t>Receiving prescription opioids was associated with an increased risk of adverse clinical outcomes, particularly in those with PTSD</a:t>
            </a:r>
          </a:p>
          <a:p>
            <a:pPr marL="0" indent="0">
              <a:buNone/>
            </a:pPr>
            <a:endParaRPr lang="en-US" dirty="0"/>
          </a:p>
        </p:txBody>
      </p:sp>
      <p:sp>
        <p:nvSpPr>
          <p:cNvPr id="6" name="Rectangle 5"/>
          <p:cNvSpPr/>
          <p:nvPr/>
        </p:nvSpPr>
        <p:spPr>
          <a:xfrm>
            <a:off x="6142866" y="2845974"/>
            <a:ext cx="2327665" cy="2769989"/>
          </a:xfrm>
          <a:prstGeom prst="rect">
            <a:avLst/>
          </a:prstGeom>
        </p:spPr>
        <p:txBody>
          <a:bodyPr wrap="square">
            <a:spAutoFit/>
          </a:bodyPr>
          <a:lstStyle/>
          <a:p>
            <a:pPr marL="282575" indent="-282575">
              <a:lnSpc>
                <a:spcPct val="80000"/>
              </a:lnSpc>
              <a:spcAft>
                <a:spcPts val="1200"/>
              </a:spcAft>
              <a:buClr>
                <a:srgbClr val="DA0000"/>
              </a:buClr>
              <a:buFont typeface="Wingdings" panose="05000000000000000000" pitchFamily="2" charset="2"/>
              <a:buChar char="§"/>
            </a:pPr>
            <a:r>
              <a:rPr lang="en-US" sz="2000" b="1" dirty="0">
                <a:solidFill>
                  <a:schemeClr val="tx1">
                    <a:lumMod val="75000"/>
                    <a:lumOff val="25000"/>
                  </a:schemeClr>
                </a:solidFill>
              </a:rPr>
              <a:t>Wounds or injuries</a:t>
            </a:r>
          </a:p>
          <a:p>
            <a:pPr marL="282575" indent="-282575">
              <a:lnSpc>
                <a:spcPct val="80000"/>
              </a:lnSpc>
              <a:spcAft>
                <a:spcPts val="1200"/>
              </a:spcAft>
              <a:buClr>
                <a:srgbClr val="DA0000"/>
              </a:buClr>
              <a:buFont typeface="Wingdings" panose="05000000000000000000" pitchFamily="2" charset="2"/>
              <a:buChar char="§"/>
            </a:pPr>
            <a:r>
              <a:rPr lang="en-US" sz="2000" b="1" dirty="0">
                <a:solidFill>
                  <a:schemeClr val="tx1">
                    <a:lumMod val="75000"/>
                    <a:lumOff val="25000"/>
                  </a:schemeClr>
                </a:solidFill>
              </a:rPr>
              <a:t>Opioid-related accidents and overdoses</a:t>
            </a:r>
          </a:p>
          <a:p>
            <a:pPr marL="282575" indent="-282575">
              <a:lnSpc>
                <a:spcPct val="80000"/>
              </a:lnSpc>
              <a:spcAft>
                <a:spcPts val="1200"/>
              </a:spcAft>
              <a:buClr>
                <a:srgbClr val="DA0000"/>
              </a:buClr>
              <a:buFont typeface="Wingdings" panose="05000000000000000000" pitchFamily="2" charset="2"/>
              <a:buChar char="§"/>
            </a:pPr>
            <a:r>
              <a:rPr lang="en-US" sz="2000" b="1" dirty="0">
                <a:solidFill>
                  <a:schemeClr val="tx1">
                    <a:lumMod val="75000"/>
                    <a:lumOff val="25000"/>
                  </a:schemeClr>
                </a:solidFill>
              </a:rPr>
              <a:t>Self-inflicted injuries/Suicide</a:t>
            </a:r>
          </a:p>
          <a:p>
            <a:pPr marL="282575" indent="-282575">
              <a:lnSpc>
                <a:spcPct val="80000"/>
              </a:lnSpc>
              <a:spcAft>
                <a:spcPts val="1200"/>
              </a:spcAft>
              <a:buClr>
                <a:srgbClr val="DA0000"/>
              </a:buClr>
              <a:buFont typeface="Wingdings" panose="05000000000000000000" pitchFamily="2" charset="2"/>
              <a:buChar char="§"/>
            </a:pPr>
            <a:r>
              <a:rPr lang="en-US" sz="2000" b="1" dirty="0">
                <a:solidFill>
                  <a:schemeClr val="tx1">
                    <a:lumMod val="75000"/>
                    <a:lumOff val="25000"/>
                  </a:schemeClr>
                </a:solidFill>
              </a:rPr>
              <a:t>Violence-related injuries</a:t>
            </a:r>
          </a:p>
        </p:txBody>
      </p:sp>
      <p:sp>
        <p:nvSpPr>
          <p:cNvPr id="7" name="Rectangle 6"/>
          <p:cNvSpPr/>
          <p:nvPr/>
        </p:nvSpPr>
        <p:spPr>
          <a:xfrm>
            <a:off x="6383830" y="6320126"/>
            <a:ext cx="2760170" cy="369332"/>
          </a:xfrm>
          <a:prstGeom prst="rect">
            <a:avLst/>
          </a:prstGeom>
        </p:spPr>
        <p:txBody>
          <a:bodyPr wrap="square">
            <a:spAutoFit/>
          </a:bodyPr>
          <a:lstStyle/>
          <a:p>
            <a:r>
              <a:rPr lang="pt-BR" b="1" dirty="0"/>
              <a:t>Seal, KH, et al. </a:t>
            </a:r>
            <a:r>
              <a:rPr lang="pt-BR" b="1" i="1" dirty="0"/>
              <a:t>JAMA. </a:t>
            </a:r>
            <a:r>
              <a:rPr lang="pt-BR" b="1" dirty="0"/>
              <a:t>2012</a:t>
            </a:r>
            <a:r>
              <a:rPr lang="pt-BR" sz="1400" b="1" dirty="0">
                <a:solidFill>
                  <a:schemeClr val="bg1"/>
                </a:solidFill>
              </a:rPr>
              <a:t>7.</a:t>
            </a:r>
            <a:endParaRPr lang="en-US" sz="1400" b="1" dirty="0">
              <a:solidFill>
                <a:schemeClr val="bg1"/>
              </a:solidFill>
            </a:endParaRPr>
          </a:p>
        </p:txBody>
      </p:sp>
    </p:spTree>
    <p:extLst>
      <p:ext uri="{BB962C8B-B14F-4D97-AF65-F5344CB8AC3E}">
        <p14:creationId xmlns:p14="http://schemas.microsoft.com/office/powerpoint/2010/main" val="424338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398368" y="3071136"/>
            <a:ext cx="4883193" cy="1759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70000"/>
              </a:lnSpc>
              <a:spcAft>
                <a:spcPts val="1200"/>
              </a:spcAft>
            </a:pPr>
            <a:r>
              <a:rPr lang="en-US" sz="2200" b="1" dirty="0">
                <a:solidFill>
                  <a:schemeClr val="tx1"/>
                </a:solidFill>
              </a:rPr>
              <a:t>Anxiety/hyperarousal – </a:t>
            </a:r>
            <a:r>
              <a:rPr lang="en-US" sz="2200" b="1" dirty="0">
                <a:solidFill>
                  <a:schemeClr val="tx1"/>
                </a:solidFill>
                <a:sym typeface="Wingdings 3"/>
              </a:rPr>
              <a:t></a:t>
            </a:r>
            <a:r>
              <a:rPr lang="en-US" sz="2200" b="1" dirty="0">
                <a:solidFill>
                  <a:schemeClr val="tx1"/>
                </a:solidFill>
              </a:rPr>
              <a:t>pain perception</a:t>
            </a:r>
          </a:p>
          <a:p>
            <a:pPr>
              <a:lnSpc>
                <a:spcPct val="70000"/>
              </a:lnSpc>
              <a:spcAft>
                <a:spcPts val="1200"/>
              </a:spcAft>
            </a:pPr>
            <a:r>
              <a:rPr lang="en-US" sz="2200" b="1" dirty="0">
                <a:solidFill>
                  <a:schemeClr val="tx1"/>
                </a:solidFill>
              </a:rPr>
              <a:t>PTSD re-experiencing - evokes pain</a:t>
            </a:r>
          </a:p>
          <a:p>
            <a:pPr>
              <a:lnSpc>
                <a:spcPct val="70000"/>
              </a:lnSpc>
              <a:spcAft>
                <a:spcPts val="1200"/>
              </a:spcAft>
            </a:pPr>
            <a:r>
              <a:rPr lang="en-US" sz="2200" b="1" dirty="0">
                <a:solidFill>
                  <a:schemeClr val="tx1"/>
                </a:solidFill>
                <a:sym typeface="Wingdings" pitchFamily="2" charset="2"/>
              </a:rPr>
              <a:t>Dysregulated ANS/</a:t>
            </a:r>
            <a:r>
              <a:rPr lang="en-US" sz="2200" b="1" dirty="0" err="1">
                <a:solidFill>
                  <a:schemeClr val="tx1"/>
                </a:solidFill>
                <a:sym typeface="Wingdings" pitchFamily="2" charset="2"/>
              </a:rPr>
              <a:t>Endog</a:t>
            </a:r>
            <a:r>
              <a:rPr lang="en-US" sz="2200" b="1" dirty="0">
                <a:solidFill>
                  <a:schemeClr val="tx1"/>
                </a:solidFill>
                <a:sym typeface="Wingdings" pitchFamily="2" charset="2"/>
              </a:rPr>
              <a:t>. Opioid system</a:t>
            </a:r>
            <a:endParaRPr lang="en-US" sz="2200" dirty="0">
              <a:solidFill>
                <a:schemeClr val="tx1"/>
              </a:solidFill>
            </a:endParaRPr>
          </a:p>
          <a:p>
            <a:pPr marL="342900" indent="-342900">
              <a:lnSpc>
                <a:spcPct val="70000"/>
              </a:lnSpc>
              <a:spcAft>
                <a:spcPts val="1200"/>
              </a:spcAft>
              <a:buAutoNum type="arabicPeriod"/>
            </a:pPr>
            <a:endParaRPr lang="en-US" sz="2800" dirty="0">
              <a:solidFill>
                <a:schemeClr val="tx1"/>
              </a:solidFill>
            </a:endParaRPr>
          </a:p>
          <a:p>
            <a:pPr marL="342900" indent="-342900">
              <a:lnSpc>
                <a:spcPct val="70000"/>
              </a:lnSpc>
              <a:spcAft>
                <a:spcPts val="1200"/>
              </a:spcAft>
              <a:buAutoNum type="arabicPeriod"/>
            </a:pPr>
            <a:endParaRPr lang="en-US" sz="2800" dirty="0">
              <a:solidFill>
                <a:schemeClr val="tx1"/>
              </a:solidFill>
            </a:endParaRPr>
          </a:p>
          <a:p>
            <a:pPr marL="342900" indent="-342900">
              <a:lnSpc>
                <a:spcPct val="70000"/>
              </a:lnSpc>
              <a:spcAft>
                <a:spcPts val="1200"/>
              </a:spcAft>
              <a:buAutoNum type="arabicPeriod"/>
            </a:pPr>
            <a:endParaRPr lang="en-US" sz="2800" dirty="0">
              <a:solidFill>
                <a:schemeClr val="tx1"/>
              </a:solidFill>
            </a:endParaRPr>
          </a:p>
          <a:p>
            <a:pPr marL="342900" indent="-342900">
              <a:lnSpc>
                <a:spcPct val="70000"/>
              </a:lnSpc>
              <a:spcAft>
                <a:spcPts val="1200"/>
              </a:spcAft>
              <a:buAutoNum type="arabicPeriod"/>
            </a:pPr>
            <a:endParaRPr lang="en-US" sz="2800" dirty="0">
              <a:solidFill>
                <a:schemeClr val="tx1"/>
              </a:solidFill>
            </a:endParaRPr>
          </a:p>
        </p:txBody>
      </p:sp>
      <p:sp>
        <p:nvSpPr>
          <p:cNvPr id="2" name="Title 1"/>
          <p:cNvSpPr>
            <a:spLocks noGrp="1"/>
          </p:cNvSpPr>
          <p:nvPr>
            <p:ph type="title"/>
          </p:nvPr>
        </p:nvSpPr>
        <p:spPr>
          <a:xfrm>
            <a:off x="906378" y="247223"/>
            <a:ext cx="8382000" cy="648165"/>
          </a:xfrm>
        </p:spPr>
        <p:txBody>
          <a:bodyPr>
            <a:noAutofit/>
          </a:bodyPr>
          <a:lstStyle/>
          <a:p>
            <a:r>
              <a:rPr lang="en-US" sz="2800" b="1" dirty="0">
                <a:solidFill>
                  <a:srgbClr val="DA0000"/>
                </a:solidFill>
                <a:effectLst>
                  <a:outerShdw blurRad="38100" dist="38100" dir="2700000" algn="tl">
                    <a:srgbClr val="000000">
                      <a:alpha val="43137"/>
                    </a:srgbClr>
                  </a:outerShdw>
                </a:effectLst>
              </a:rPr>
              <a:t>Chronic Pain and PTSD: Mutual Maintenance</a:t>
            </a:r>
          </a:p>
        </p:txBody>
      </p:sp>
      <p:sp>
        <p:nvSpPr>
          <p:cNvPr id="23" name="Rectangle 22"/>
          <p:cNvSpPr/>
          <p:nvPr/>
        </p:nvSpPr>
        <p:spPr>
          <a:xfrm>
            <a:off x="2989751" y="6390685"/>
            <a:ext cx="6154249" cy="338554"/>
          </a:xfrm>
          <a:prstGeom prst="rect">
            <a:avLst/>
          </a:prstGeom>
        </p:spPr>
        <p:txBody>
          <a:bodyPr wrap="none">
            <a:spAutoFit/>
          </a:bodyPr>
          <a:lstStyle/>
          <a:p>
            <a:r>
              <a:rPr lang="fr-FR" sz="1600" dirty="0" err="1"/>
              <a:t>Adapted</a:t>
            </a:r>
            <a:r>
              <a:rPr lang="fr-FR" sz="1600" dirty="0"/>
              <a:t>  </a:t>
            </a:r>
            <a:r>
              <a:rPr lang="fr-FR" sz="1600" dirty="0" err="1"/>
              <a:t>from</a:t>
            </a:r>
            <a:r>
              <a:rPr lang="fr-FR" sz="1600" dirty="0"/>
              <a:t> Sharp TJ, Harvey AG. Clin </a:t>
            </a:r>
            <a:r>
              <a:rPr lang="fr-FR" sz="1600" dirty="0" err="1"/>
              <a:t>Psychol</a:t>
            </a:r>
            <a:r>
              <a:rPr lang="fr-FR" sz="1600" dirty="0"/>
              <a:t> </a:t>
            </a:r>
            <a:r>
              <a:rPr lang="fr-FR" sz="1600" dirty="0" err="1"/>
              <a:t>Rev</a:t>
            </a:r>
            <a:r>
              <a:rPr lang="fr-FR" sz="1600" dirty="0"/>
              <a:t>. 2001 Aug;21(6):857-77</a:t>
            </a:r>
            <a:r>
              <a:rPr lang="fr-FR" sz="1200" dirty="0"/>
              <a:t>.</a:t>
            </a:r>
            <a:endParaRPr lang="en-US" sz="1200" dirty="0"/>
          </a:p>
        </p:txBody>
      </p:sp>
      <p:sp>
        <p:nvSpPr>
          <p:cNvPr id="10" name="Freeform 9"/>
          <p:cNvSpPr/>
          <p:nvPr/>
        </p:nvSpPr>
        <p:spPr>
          <a:xfrm rot="2723704">
            <a:off x="5484279" y="1315113"/>
            <a:ext cx="1892416" cy="1892416"/>
          </a:xfrm>
          <a:custGeom>
            <a:avLst/>
            <a:gdLst>
              <a:gd name="connsiteX0" fmla="*/ 0 w 1892416"/>
              <a:gd name="connsiteY0" fmla="*/ 0 h 1892416"/>
              <a:gd name="connsiteX1" fmla="*/ 1892416 w 1892416"/>
              <a:gd name="connsiteY1" fmla="*/ 0 h 1892416"/>
              <a:gd name="connsiteX2" fmla="*/ 1892416 w 1892416"/>
              <a:gd name="connsiteY2" fmla="*/ 1892416 h 1892416"/>
              <a:gd name="connsiteX3" fmla="*/ 0 w 1892416"/>
              <a:gd name="connsiteY3" fmla="*/ 1892416 h 1892416"/>
              <a:gd name="connsiteX4" fmla="*/ 0 w 1892416"/>
              <a:gd name="connsiteY4" fmla="*/ 0 h 1892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416" h="1892416">
                <a:moveTo>
                  <a:pt x="0" y="0"/>
                </a:moveTo>
                <a:lnTo>
                  <a:pt x="1892416" y="0"/>
                </a:lnTo>
                <a:lnTo>
                  <a:pt x="1892416" y="1892416"/>
                </a:lnTo>
                <a:lnTo>
                  <a:pt x="0" y="18924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a:p>
        </p:txBody>
      </p:sp>
      <p:sp>
        <p:nvSpPr>
          <p:cNvPr id="16" name="Freeform 15"/>
          <p:cNvSpPr/>
          <p:nvPr/>
        </p:nvSpPr>
        <p:spPr>
          <a:xfrm rot="2723704">
            <a:off x="5484279" y="4531544"/>
            <a:ext cx="1892416" cy="1892416"/>
          </a:xfrm>
          <a:custGeom>
            <a:avLst/>
            <a:gdLst>
              <a:gd name="connsiteX0" fmla="*/ 0 w 1892416"/>
              <a:gd name="connsiteY0" fmla="*/ 0 h 1892416"/>
              <a:gd name="connsiteX1" fmla="*/ 1892416 w 1892416"/>
              <a:gd name="connsiteY1" fmla="*/ 0 h 1892416"/>
              <a:gd name="connsiteX2" fmla="*/ 1892416 w 1892416"/>
              <a:gd name="connsiteY2" fmla="*/ 1892416 h 1892416"/>
              <a:gd name="connsiteX3" fmla="*/ 0 w 1892416"/>
              <a:gd name="connsiteY3" fmla="*/ 1892416 h 1892416"/>
              <a:gd name="connsiteX4" fmla="*/ 0 w 1892416"/>
              <a:gd name="connsiteY4" fmla="*/ 0 h 1892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416" h="1892416">
                <a:moveTo>
                  <a:pt x="0" y="0"/>
                </a:moveTo>
                <a:lnTo>
                  <a:pt x="1892416" y="0"/>
                </a:lnTo>
                <a:lnTo>
                  <a:pt x="1892416" y="1892416"/>
                </a:lnTo>
                <a:lnTo>
                  <a:pt x="0" y="18924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a:p>
        </p:txBody>
      </p:sp>
      <p:sp>
        <p:nvSpPr>
          <p:cNvPr id="18" name="Freeform 17"/>
          <p:cNvSpPr/>
          <p:nvPr/>
        </p:nvSpPr>
        <p:spPr>
          <a:xfrm rot="2723704">
            <a:off x="2267848" y="4531544"/>
            <a:ext cx="1892416" cy="1892416"/>
          </a:xfrm>
          <a:custGeom>
            <a:avLst/>
            <a:gdLst>
              <a:gd name="connsiteX0" fmla="*/ 0 w 1892416"/>
              <a:gd name="connsiteY0" fmla="*/ 0 h 1892416"/>
              <a:gd name="connsiteX1" fmla="*/ 1892416 w 1892416"/>
              <a:gd name="connsiteY1" fmla="*/ 0 h 1892416"/>
              <a:gd name="connsiteX2" fmla="*/ 1892416 w 1892416"/>
              <a:gd name="connsiteY2" fmla="*/ 1892416 h 1892416"/>
              <a:gd name="connsiteX3" fmla="*/ 0 w 1892416"/>
              <a:gd name="connsiteY3" fmla="*/ 1892416 h 1892416"/>
              <a:gd name="connsiteX4" fmla="*/ 0 w 1892416"/>
              <a:gd name="connsiteY4" fmla="*/ 0 h 1892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416" h="1892416">
                <a:moveTo>
                  <a:pt x="0" y="0"/>
                </a:moveTo>
                <a:lnTo>
                  <a:pt x="1892416" y="0"/>
                </a:lnTo>
                <a:lnTo>
                  <a:pt x="1892416" y="1892416"/>
                </a:lnTo>
                <a:lnTo>
                  <a:pt x="0" y="18924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a:p>
        </p:txBody>
      </p:sp>
      <p:sp>
        <p:nvSpPr>
          <p:cNvPr id="20" name="Freeform 19"/>
          <p:cNvSpPr/>
          <p:nvPr/>
        </p:nvSpPr>
        <p:spPr>
          <a:xfrm rot="2723704">
            <a:off x="2267848" y="1315113"/>
            <a:ext cx="1892416" cy="1892416"/>
          </a:xfrm>
          <a:custGeom>
            <a:avLst/>
            <a:gdLst>
              <a:gd name="connsiteX0" fmla="*/ 0 w 1892416"/>
              <a:gd name="connsiteY0" fmla="*/ 0 h 1892416"/>
              <a:gd name="connsiteX1" fmla="*/ 1892416 w 1892416"/>
              <a:gd name="connsiteY1" fmla="*/ 0 h 1892416"/>
              <a:gd name="connsiteX2" fmla="*/ 1892416 w 1892416"/>
              <a:gd name="connsiteY2" fmla="*/ 1892416 h 1892416"/>
              <a:gd name="connsiteX3" fmla="*/ 0 w 1892416"/>
              <a:gd name="connsiteY3" fmla="*/ 1892416 h 1892416"/>
              <a:gd name="connsiteX4" fmla="*/ 0 w 1892416"/>
              <a:gd name="connsiteY4" fmla="*/ 0 h 1892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416" h="1892416">
                <a:moveTo>
                  <a:pt x="0" y="0"/>
                </a:moveTo>
                <a:lnTo>
                  <a:pt x="1892416" y="0"/>
                </a:lnTo>
                <a:lnTo>
                  <a:pt x="1892416" y="1892416"/>
                </a:lnTo>
                <a:lnTo>
                  <a:pt x="0" y="18924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a:p>
        </p:txBody>
      </p:sp>
      <p:grpSp>
        <p:nvGrpSpPr>
          <p:cNvPr id="43" name="Group 42"/>
          <p:cNvGrpSpPr/>
          <p:nvPr/>
        </p:nvGrpSpPr>
        <p:grpSpPr>
          <a:xfrm>
            <a:off x="733117" y="809510"/>
            <a:ext cx="7582741" cy="5893553"/>
            <a:chOff x="733117" y="809510"/>
            <a:chExt cx="7582741" cy="5893553"/>
          </a:xfrm>
        </p:grpSpPr>
        <p:grpSp>
          <p:nvGrpSpPr>
            <p:cNvPr id="42" name="Group 41"/>
            <p:cNvGrpSpPr/>
            <p:nvPr/>
          </p:nvGrpSpPr>
          <p:grpSpPr>
            <a:xfrm>
              <a:off x="733117" y="1444327"/>
              <a:ext cx="5876974" cy="5148477"/>
              <a:chOff x="733117" y="1444327"/>
              <a:chExt cx="5876974" cy="5148477"/>
            </a:xfrm>
          </p:grpSpPr>
          <p:sp>
            <p:nvSpPr>
              <p:cNvPr id="19" name="Circular Arrow 18"/>
              <p:cNvSpPr/>
              <p:nvPr/>
            </p:nvSpPr>
            <p:spPr>
              <a:xfrm rot="3193267">
                <a:off x="1400988" y="1383701"/>
                <a:ext cx="5148477" cy="5269729"/>
              </a:xfrm>
              <a:prstGeom prst="circularArrow">
                <a:avLst>
                  <a:gd name="adj1" fmla="val 6900"/>
                  <a:gd name="adj2" fmla="val 465175"/>
                  <a:gd name="adj3" fmla="val 11350161"/>
                  <a:gd name="adj4" fmla="val 9784664"/>
                  <a:gd name="adj5" fmla="val 8050"/>
                </a:avLst>
              </a:prstGeom>
              <a:solidFill>
                <a:srgbClr val="DA0000"/>
              </a:solidFill>
              <a:ln w="28575">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733117" y="3195677"/>
                <a:ext cx="1626714" cy="794026"/>
              </a:xfrm>
              <a:prstGeom prst="ellipse">
                <a:avLst/>
              </a:prstGeom>
              <a:solidFill>
                <a:schemeClr val="tx1">
                  <a:lumMod val="65000"/>
                  <a:lumOff val="35000"/>
                </a:schemeClr>
              </a:soli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Pain</a:t>
                </a:r>
              </a:p>
            </p:txBody>
          </p:sp>
        </p:grpSp>
        <p:grpSp>
          <p:nvGrpSpPr>
            <p:cNvPr id="41" name="Group 40"/>
            <p:cNvGrpSpPr/>
            <p:nvPr/>
          </p:nvGrpSpPr>
          <p:grpSpPr>
            <a:xfrm>
              <a:off x="1175015" y="809510"/>
              <a:ext cx="5348266" cy="5428153"/>
              <a:chOff x="1175015" y="809510"/>
              <a:chExt cx="5348266" cy="5428153"/>
            </a:xfrm>
          </p:grpSpPr>
          <p:sp>
            <p:nvSpPr>
              <p:cNvPr id="17" name="Circular Arrow 16"/>
              <p:cNvSpPr/>
              <p:nvPr/>
            </p:nvSpPr>
            <p:spPr>
              <a:xfrm rot="2502964">
                <a:off x="1175015" y="809510"/>
                <a:ext cx="5348266" cy="5348266"/>
              </a:xfrm>
              <a:prstGeom prst="circularArrow">
                <a:avLst>
                  <a:gd name="adj1" fmla="val 6900"/>
                  <a:gd name="adj2" fmla="val 465175"/>
                  <a:gd name="adj3" fmla="val 5950161"/>
                  <a:gd name="adj4" fmla="val 4384664"/>
                  <a:gd name="adj5" fmla="val 8050"/>
                </a:avLst>
              </a:prstGeom>
              <a:solidFill>
                <a:srgbClr val="DA0000"/>
              </a:solidFill>
              <a:ln w="28575">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6"/>
              <p:cNvSpPr/>
              <p:nvPr/>
            </p:nvSpPr>
            <p:spPr>
              <a:xfrm>
                <a:off x="3736634" y="5443637"/>
                <a:ext cx="1768167" cy="794026"/>
              </a:xfrm>
              <a:prstGeom prst="ellipse">
                <a:avLst/>
              </a:prstGeom>
              <a:solidFill>
                <a:schemeClr val="tx1">
                  <a:lumMod val="65000"/>
                  <a:lumOff val="35000"/>
                </a:schemeClr>
              </a:soli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endParaRPr>
              </a:p>
            </p:txBody>
          </p:sp>
          <p:sp>
            <p:nvSpPr>
              <p:cNvPr id="25" name="Rectangle 24"/>
              <p:cNvSpPr/>
              <p:nvPr/>
            </p:nvSpPr>
            <p:spPr>
              <a:xfrm>
                <a:off x="3963486" y="5552716"/>
                <a:ext cx="1318631" cy="523220"/>
              </a:xfrm>
              <a:prstGeom prst="rect">
                <a:avLst/>
              </a:prstGeom>
            </p:spPr>
            <p:txBody>
              <a:bodyPr wrap="none">
                <a:spAutoFit/>
              </a:bodyPr>
              <a:lstStyle/>
              <a:p>
                <a:pPr algn="ctr"/>
                <a:r>
                  <a:rPr lang="en-US" sz="2800" b="1" dirty="0">
                    <a:solidFill>
                      <a:schemeClr val="bg1"/>
                    </a:solidFill>
                    <a:effectLst>
                      <a:outerShdw blurRad="38100" dist="38100" dir="2700000" algn="tl">
                        <a:srgbClr val="000000">
                          <a:alpha val="43137"/>
                        </a:srgbClr>
                      </a:outerShdw>
                    </a:effectLst>
                  </a:rPr>
                  <a:t>Anxiety</a:t>
                </a:r>
              </a:p>
            </p:txBody>
          </p:sp>
        </p:grpSp>
        <p:grpSp>
          <p:nvGrpSpPr>
            <p:cNvPr id="39" name="Group 38"/>
            <p:cNvGrpSpPr/>
            <p:nvPr/>
          </p:nvGrpSpPr>
          <p:grpSpPr>
            <a:xfrm>
              <a:off x="2567587" y="817900"/>
              <a:ext cx="5748271" cy="5348266"/>
              <a:chOff x="2567587" y="817900"/>
              <a:chExt cx="5748271" cy="5348266"/>
            </a:xfrm>
          </p:grpSpPr>
          <p:sp>
            <p:nvSpPr>
              <p:cNvPr id="11" name="Circular Arrow 10"/>
              <p:cNvSpPr/>
              <p:nvPr/>
            </p:nvSpPr>
            <p:spPr>
              <a:xfrm rot="3183557">
                <a:off x="2567587" y="817900"/>
                <a:ext cx="5348266" cy="5348266"/>
              </a:xfrm>
              <a:prstGeom prst="circularArrow">
                <a:avLst>
                  <a:gd name="adj1" fmla="val 6900"/>
                  <a:gd name="adj2" fmla="val 465175"/>
                  <a:gd name="adj3" fmla="val 550161"/>
                  <a:gd name="adj4" fmla="val 20584664"/>
                  <a:gd name="adj5" fmla="val 8050"/>
                </a:avLst>
              </a:prstGeom>
              <a:solidFill>
                <a:srgbClr val="DA0000"/>
              </a:solidFill>
              <a:ln w="28575">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5"/>
              <p:cNvSpPr/>
              <p:nvPr/>
            </p:nvSpPr>
            <p:spPr>
              <a:xfrm>
                <a:off x="6741486" y="3251046"/>
                <a:ext cx="1574372" cy="771349"/>
              </a:xfrm>
              <a:prstGeom prst="ellipse">
                <a:avLst/>
              </a:prstGeom>
              <a:solidFill>
                <a:schemeClr val="tx1">
                  <a:lumMod val="65000"/>
                  <a:lumOff val="35000"/>
                </a:schemeClr>
              </a:soli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PTSD</a:t>
                </a:r>
              </a:p>
            </p:txBody>
          </p:sp>
        </p:grpSp>
        <p:grpSp>
          <p:nvGrpSpPr>
            <p:cNvPr id="36" name="Group 35"/>
            <p:cNvGrpSpPr/>
            <p:nvPr/>
          </p:nvGrpSpPr>
          <p:grpSpPr>
            <a:xfrm>
              <a:off x="2349474" y="1354797"/>
              <a:ext cx="5348266" cy="5348266"/>
              <a:chOff x="2349474" y="1354797"/>
              <a:chExt cx="5348266" cy="5348266"/>
            </a:xfrm>
          </p:grpSpPr>
          <p:sp>
            <p:nvSpPr>
              <p:cNvPr id="5" name="Oval 4"/>
              <p:cNvSpPr/>
              <p:nvPr/>
            </p:nvSpPr>
            <p:spPr>
              <a:xfrm>
                <a:off x="3756559" y="1385284"/>
                <a:ext cx="1694672" cy="794026"/>
              </a:xfrm>
              <a:prstGeom prst="ellipse">
                <a:avLst/>
              </a:prstGeom>
              <a:solidFill>
                <a:schemeClr val="tx1">
                  <a:lumMod val="65000"/>
                  <a:lumOff val="35000"/>
                </a:schemeClr>
              </a:soli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4" name="Rectangle 23"/>
              <p:cNvSpPr/>
              <p:nvPr/>
            </p:nvSpPr>
            <p:spPr>
              <a:xfrm>
                <a:off x="3786369" y="1525079"/>
                <a:ext cx="1571264" cy="523220"/>
              </a:xfrm>
              <a:prstGeom prst="rect">
                <a:avLst/>
              </a:prstGeom>
            </p:spPr>
            <p:txBody>
              <a:bodyPr wrap="none">
                <a:spAutoFit/>
              </a:bodyPr>
              <a:lstStyle/>
              <a:p>
                <a:pPr algn="ctr"/>
                <a:r>
                  <a:rPr lang="en-US" sz="2800" b="1" dirty="0">
                    <a:solidFill>
                      <a:schemeClr val="bg1"/>
                    </a:solidFill>
                    <a:effectLst>
                      <a:outerShdw blurRad="38100" dist="38100" dir="2700000" algn="tl">
                        <a:srgbClr val="000000">
                          <a:alpha val="43137"/>
                        </a:srgbClr>
                      </a:outerShdw>
                    </a:effectLst>
                  </a:rPr>
                  <a:t>Disability</a:t>
                </a:r>
              </a:p>
            </p:txBody>
          </p:sp>
          <p:sp>
            <p:nvSpPr>
              <p:cNvPr id="21" name="Circular Arrow 20"/>
              <p:cNvSpPr/>
              <p:nvPr/>
            </p:nvSpPr>
            <p:spPr>
              <a:xfrm rot="2723704">
                <a:off x="2349474" y="1354797"/>
                <a:ext cx="5348266" cy="5348266"/>
              </a:xfrm>
              <a:prstGeom prst="circularArrow">
                <a:avLst>
                  <a:gd name="adj1" fmla="val 6900"/>
                  <a:gd name="adj2" fmla="val 465175"/>
                  <a:gd name="adj3" fmla="val 16750161"/>
                  <a:gd name="adj4" fmla="val 15184664"/>
                  <a:gd name="adj5" fmla="val 8050"/>
                </a:avLst>
              </a:prstGeom>
              <a:solidFill>
                <a:srgbClr val="DA0000"/>
              </a:solidFill>
              <a:ln w="28575">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Tree>
    <p:extLst>
      <p:ext uri="{BB962C8B-B14F-4D97-AF65-F5344CB8AC3E}">
        <p14:creationId xmlns:p14="http://schemas.microsoft.com/office/powerpoint/2010/main" val="218611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20000"/>
          </a:bodyPr>
          <a:lstStyle/>
          <a:p>
            <a:r>
              <a:rPr lang="en-US" sz="6000" dirty="0"/>
              <a:t>Biomedical Management of Chronic Pain</a:t>
            </a:r>
          </a:p>
        </p:txBody>
      </p:sp>
    </p:spTree>
    <p:extLst>
      <p:ext uri="{BB962C8B-B14F-4D97-AF65-F5344CB8AC3E}">
        <p14:creationId xmlns:p14="http://schemas.microsoft.com/office/powerpoint/2010/main" val="334602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sz="3600" b="1" dirty="0">
                <a:solidFill>
                  <a:srgbClr val="DA0000"/>
                </a:solidFill>
                <a:effectLst>
                  <a:outerShdw blurRad="38100" dist="38100" dir="2700000" algn="tl">
                    <a:srgbClr val="000000">
                      <a:alpha val="43137"/>
                    </a:srgbClr>
                  </a:outerShdw>
                </a:effectLst>
              </a:rPr>
              <a:t>BIOMEDICAL Model OF Pain Care </a:t>
            </a:r>
          </a:p>
        </p:txBody>
      </p:sp>
      <p:sp>
        <p:nvSpPr>
          <p:cNvPr id="21" name="Text Placeholder 4"/>
          <p:cNvSpPr txBox="1">
            <a:spLocks noGrp="1"/>
          </p:cNvSpPr>
          <p:nvPr>
            <p:ph type="body" idx="1"/>
          </p:nvPr>
        </p:nvSpPr>
        <p:spPr>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 </a:t>
            </a:r>
            <a:endParaRPr lang="en-US" sz="2800" dirty="0"/>
          </a:p>
        </p:txBody>
      </p:sp>
      <p:sp>
        <p:nvSpPr>
          <p:cNvPr id="13" name="Content Placeholder 12"/>
          <p:cNvSpPr>
            <a:spLocks noGrp="1"/>
          </p:cNvSpPr>
          <p:nvPr>
            <p:ph sz="half" idx="4294967295"/>
          </p:nvPr>
        </p:nvSpPr>
        <p:spPr>
          <a:xfrm>
            <a:off x="401053" y="1470172"/>
            <a:ext cx="5566610" cy="4431253"/>
          </a:xfrm>
          <a:prstGeom prst="rect">
            <a:avLst/>
          </a:prstGeom>
        </p:spPr>
        <p:txBody>
          <a:bodyPr>
            <a:normAutofit fontScale="92500"/>
          </a:bodyPr>
          <a:lstStyle/>
          <a:p>
            <a:r>
              <a:rPr lang="en-US" sz="2800" dirty="0"/>
              <a:t>Diagnostics to ID singular cause of pain</a:t>
            </a:r>
          </a:p>
          <a:p>
            <a:r>
              <a:rPr lang="en-US" sz="2800" dirty="0"/>
              <a:t>Interventions target peripheral tissues</a:t>
            </a:r>
          </a:p>
          <a:p>
            <a:r>
              <a:rPr lang="en-US" sz="2800" dirty="0"/>
              <a:t>Mind and body are separate</a:t>
            </a:r>
          </a:p>
          <a:p>
            <a:r>
              <a:rPr lang="en-US" sz="2800" dirty="0"/>
              <a:t>Passive interventions</a:t>
            </a:r>
          </a:p>
          <a:p>
            <a:r>
              <a:rPr lang="en-US" sz="2800" dirty="0"/>
              <a:t>Primarily mono-therapies</a:t>
            </a:r>
          </a:p>
          <a:p>
            <a:r>
              <a:rPr lang="en-US" sz="2800" dirty="0"/>
              <a:t> “Kill the Pain”</a:t>
            </a:r>
          </a:p>
          <a:p>
            <a:r>
              <a:rPr lang="en-US" sz="2800" dirty="0"/>
              <a:t> We can fix it!</a:t>
            </a:r>
          </a:p>
          <a:p>
            <a:r>
              <a:rPr lang="en-US" sz="2800" dirty="0"/>
              <a:t>Complete pain relief is possible!</a:t>
            </a:r>
          </a:p>
          <a:p>
            <a:pPr marL="0" indent="0">
              <a:buNone/>
            </a:pPr>
            <a:endParaRPr lang="en-US" dirty="0"/>
          </a:p>
        </p:txBody>
      </p:sp>
      <p:sp>
        <p:nvSpPr>
          <p:cNvPr id="20" name="TextBox 19"/>
          <p:cNvSpPr txBox="1"/>
          <p:nvPr/>
        </p:nvSpPr>
        <p:spPr>
          <a:xfrm>
            <a:off x="5029200" y="6171670"/>
            <a:ext cx="3581400" cy="261610"/>
          </a:xfrm>
          <a:prstGeom prst="rect">
            <a:avLst/>
          </a:prstGeom>
          <a:noFill/>
        </p:spPr>
        <p:txBody>
          <a:bodyPr wrap="square" rtlCol="0">
            <a:spAutoFit/>
          </a:bodyPr>
          <a:lstStyle/>
          <a:p>
            <a:r>
              <a:rPr lang="en-US" sz="1100" dirty="0">
                <a:latin typeface="Franklin Gothic Book" charset="0"/>
              </a:rPr>
              <a:t>Butler, Neuro Orthopedic Institute WCPT 2011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305" y="1239251"/>
            <a:ext cx="2398295" cy="20975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8058" y="3336758"/>
            <a:ext cx="2127584" cy="2673617"/>
          </a:xfrm>
          <a:prstGeom prst="rect">
            <a:avLst/>
          </a:prstGeom>
        </p:spPr>
      </p:pic>
    </p:spTree>
    <p:extLst>
      <p:ext uri="{BB962C8B-B14F-4D97-AF65-F5344CB8AC3E}">
        <p14:creationId xmlns:p14="http://schemas.microsoft.com/office/powerpoint/2010/main" val="216124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293965"/>
            <a:ext cx="9664700" cy="5194009"/>
          </a:xfrm>
          <a:prstGeom prst="rect">
            <a:avLst/>
          </a:prstGeom>
        </p:spPr>
      </p:pic>
      <p:sp>
        <p:nvSpPr>
          <p:cNvPr id="3" name="TextBox 2"/>
          <p:cNvSpPr txBox="1"/>
          <p:nvPr/>
        </p:nvSpPr>
        <p:spPr>
          <a:xfrm>
            <a:off x="943557" y="378765"/>
            <a:ext cx="7206332" cy="523220"/>
          </a:xfrm>
          <a:prstGeom prst="rect">
            <a:avLst/>
          </a:prstGeom>
          <a:noFill/>
        </p:spPr>
        <p:txBody>
          <a:bodyPr wrap="none" rtlCol="0">
            <a:spAutoFit/>
          </a:bodyPr>
          <a:lstStyle/>
          <a:p>
            <a:r>
              <a:rPr lang="en-US" sz="2800" b="1" dirty="0"/>
              <a:t>BUT…..Are Opioids Really Effective Against Pain?</a:t>
            </a:r>
          </a:p>
        </p:txBody>
      </p:sp>
    </p:spTree>
    <p:extLst>
      <p:ext uri="{BB962C8B-B14F-4D97-AF65-F5344CB8AC3E}">
        <p14:creationId xmlns:p14="http://schemas.microsoft.com/office/powerpoint/2010/main" val="89211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26" y="176463"/>
            <a:ext cx="10684041" cy="6432884"/>
          </a:xfrm>
          <a:prstGeom prst="rect">
            <a:avLst/>
          </a:prstGeom>
        </p:spPr>
      </p:pic>
    </p:spTree>
    <p:extLst>
      <p:ext uri="{BB962C8B-B14F-4D97-AF65-F5344CB8AC3E}">
        <p14:creationId xmlns:p14="http://schemas.microsoft.com/office/powerpoint/2010/main" val="258960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8924" y="4918176"/>
            <a:ext cx="5525076" cy="461665"/>
          </a:xfrm>
          <a:prstGeom prst="rect">
            <a:avLst/>
          </a:prstGeom>
          <a:noFill/>
        </p:spPr>
        <p:txBody>
          <a:bodyPr wrap="square" rtlCol="0">
            <a:spAutoFit/>
          </a:bodyPr>
          <a:lstStyle/>
          <a:p>
            <a:r>
              <a:rPr lang="en-US" sz="2400" dirty="0"/>
              <a:t>Noble, M. The Cochrane Collaboration. 2010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27" y="1604211"/>
            <a:ext cx="7732294" cy="2310063"/>
          </a:xfrm>
          <a:prstGeom prst="rect">
            <a:avLst/>
          </a:prstGeom>
        </p:spPr>
      </p:pic>
    </p:spTree>
    <p:extLst>
      <p:ext uri="{BB962C8B-B14F-4D97-AF65-F5344CB8AC3E}">
        <p14:creationId xmlns:p14="http://schemas.microsoft.com/office/powerpoint/2010/main" val="38237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47000">
              <a:srgbClr val="E6E6E6"/>
            </a:gs>
            <a:gs pos="32001">
              <a:srgbClr val="7D8496"/>
            </a:gs>
            <a:gs pos="47000">
              <a:srgbClr val="E6E6E6"/>
            </a:gs>
            <a:gs pos="85000">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ANESTHESIOLOGY</a:t>
            </a:r>
            <a:r>
              <a:rPr lang="en-US" baseline="30000" dirty="0">
                <a:solidFill>
                  <a:schemeClr val="bg1"/>
                </a:solidFill>
              </a:rPr>
              <a:t>®</a:t>
            </a:r>
            <a:r>
              <a:rPr lang="en-US" dirty="0">
                <a:solidFill>
                  <a:schemeClr val="bg1"/>
                </a:solidFill>
              </a:rPr>
              <a:t> 2016 annual meeting</a:t>
            </a:r>
          </a:p>
        </p:txBody>
      </p:sp>
      <p:sp>
        <p:nvSpPr>
          <p:cNvPr id="3" name="Content Placeholder 2"/>
          <p:cNvSpPr>
            <a:spLocks noGrp="1"/>
          </p:cNvSpPr>
          <p:nvPr>
            <p:ph sz="quarter" idx="13"/>
          </p:nvPr>
        </p:nvSpPr>
        <p:spPr>
          <a:xfrm>
            <a:off x="609600" y="1467059"/>
            <a:ext cx="7924800" cy="4531807"/>
          </a:xfrm>
        </p:spPr>
        <p:txBody>
          <a:bodyPr>
            <a:normAutofit lnSpcReduction="10000"/>
          </a:bodyPr>
          <a:lstStyle/>
          <a:p>
            <a:r>
              <a:rPr lang="en-US" sz="2400" dirty="0">
                <a:solidFill>
                  <a:schemeClr val="bg1"/>
                </a:solidFill>
              </a:rPr>
              <a:t>In the study, 2,030 people with low back pain completed a survey about treatment. </a:t>
            </a:r>
          </a:p>
          <a:p>
            <a:r>
              <a:rPr lang="en-US" sz="2400" dirty="0">
                <a:solidFill>
                  <a:schemeClr val="bg1"/>
                </a:solidFill>
              </a:rPr>
              <a:t>Nearly half (941) were currently taking opioids. </a:t>
            </a:r>
          </a:p>
          <a:p>
            <a:r>
              <a:rPr lang="en-US" sz="2400" dirty="0">
                <a:solidFill>
                  <a:schemeClr val="bg1"/>
                </a:solidFill>
              </a:rPr>
              <a:t>When asked how successful the opioids were at relieving their pain, only 13 percent said “very successful.” The most common answer – given by 44 percent – was “somewhat successful” and 31 percent said “moderately successful.” Twelve percent said “not successful.”</a:t>
            </a:r>
          </a:p>
          <a:p>
            <a:r>
              <a:rPr lang="en-US" sz="2400" dirty="0">
                <a:solidFill>
                  <a:schemeClr val="bg1"/>
                </a:solidFill>
              </a:rPr>
              <a:t>Seventy-five percent said they experienced side effects including constipation (65 percent), sleepiness (37 percent), cognitive issues (32 percent) and dependence (29 percent).</a:t>
            </a:r>
          </a:p>
          <a:p>
            <a:endParaRPr lang="en-US" dirty="0"/>
          </a:p>
        </p:txBody>
      </p:sp>
    </p:spTree>
    <p:extLst>
      <p:ext uri="{BB962C8B-B14F-4D97-AF65-F5344CB8AC3E}">
        <p14:creationId xmlns:p14="http://schemas.microsoft.com/office/powerpoint/2010/main" val="81264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ren\Desktop\Grand Rounds 2015\Hoo did we get 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946483"/>
            <a:ext cx="9143999" cy="527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99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96000"/>
                <a:shade val="100000"/>
                <a:alpha val="100000"/>
                <a:satMod val="140000"/>
              </a:schemeClr>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516" y="385011"/>
            <a:ext cx="7924800" cy="663659"/>
          </a:xfrm>
        </p:spPr>
        <p:txBody>
          <a:bodyPr/>
          <a:lstStyle/>
          <a:p>
            <a:r>
              <a:rPr lang="en-US" b="1" dirty="0">
                <a:solidFill>
                  <a:srgbClr val="DA0000"/>
                </a:solidFill>
                <a:effectLst>
                  <a:outerShdw blurRad="38100" dist="38100" dir="2700000" algn="tl">
                    <a:srgbClr val="000000">
                      <a:alpha val="43137"/>
                    </a:srgbClr>
                  </a:outerShdw>
                </a:effectLst>
              </a:rPr>
              <a:t>Opioids and chronic pain-Risks v. Benefits</a:t>
            </a:r>
          </a:p>
        </p:txBody>
      </p:sp>
      <p:sp>
        <p:nvSpPr>
          <p:cNvPr id="3" name="Content Placeholder 2"/>
          <p:cNvSpPr>
            <a:spLocks noGrp="1"/>
          </p:cNvSpPr>
          <p:nvPr>
            <p:ph idx="4294967295"/>
          </p:nvPr>
        </p:nvSpPr>
        <p:spPr>
          <a:xfrm>
            <a:off x="176463" y="1315453"/>
            <a:ext cx="8742947" cy="5358063"/>
          </a:xfrm>
          <a:prstGeom prst="rect">
            <a:avLst/>
          </a:prstGeom>
        </p:spPr>
        <p:txBody>
          <a:bodyPr>
            <a:normAutofit fontScale="85000" lnSpcReduction="20000"/>
          </a:bodyPr>
          <a:lstStyle/>
          <a:p>
            <a:r>
              <a:rPr lang="en-US" sz="2600" b="1" i="1" u="sng" dirty="0"/>
              <a:t>Uncertain Benefits:</a:t>
            </a:r>
          </a:p>
          <a:p>
            <a:pPr lvl="1"/>
            <a:r>
              <a:rPr lang="en-US" sz="2400" dirty="0"/>
              <a:t>? Pain relief</a:t>
            </a:r>
          </a:p>
          <a:p>
            <a:pPr lvl="1"/>
            <a:r>
              <a:rPr lang="en-US" sz="2400" dirty="0"/>
              <a:t>? Improved physical functioning, QOL</a:t>
            </a:r>
          </a:p>
          <a:p>
            <a:pPr marL="457200" lvl="1" indent="0">
              <a:buNone/>
            </a:pPr>
            <a:endParaRPr lang="en-US" sz="2400" dirty="0"/>
          </a:p>
          <a:p>
            <a:r>
              <a:rPr lang="en-US" sz="2600" b="1" i="1" u="sng" dirty="0"/>
              <a:t>Potential known harms:</a:t>
            </a:r>
          </a:p>
          <a:p>
            <a:pPr lvl="1"/>
            <a:r>
              <a:rPr lang="en-US" sz="2400" dirty="0"/>
              <a:t>Fatal overdose</a:t>
            </a:r>
          </a:p>
          <a:p>
            <a:pPr lvl="1"/>
            <a:r>
              <a:rPr lang="en-US" sz="2400" dirty="0"/>
              <a:t>Tolerance/physical dependence</a:t>
            </a:r>
          </a:p>
          <a:p>
            <a:pPr lvl="1"/>
            <a:r>
              <a:rPr lang="en-US" sz="2400" dirty="0"/>
              <a:t> Addiction/abuse/diversion</a:t>
            </a:r>
          </a:p>
          <a:p>
            <a:pPr lvl="1"/>
            <a:r>
              <a:rPr lang="en-US" sz="2400" dirty="0"/>
              <a:t> Respiratory depression--avoid in COPD</a:t>
            </a:r>
          </a:p>
          <a:p>
            <a:pPr lvl="1"/>
            <a:r>
              <a:rPr lang="en-US" sz="2400" dirty="0"/>
              <a:t>Cognitive impairment--avoid in dementia</a:t>
            </a:r>
          </a:p>
          <a:p>
            <a:pPr lvl="1"/>
            <a:r>
              <a:rPr lang="en-US" sz="2400" dirty="0"/>
              <a:t>Endocrine disruption- ED, muscle wasting, fatigue, OP</a:t>
            </a:r>
          </a:p>
          <a:p>
            <a:pPr lvl="1"/>
            <a:r>
              <a:rPr lang="en-US" sz="2400" dirty="0"/>
              <a:t>Sleep disturbances; worsening sleep apnea</a:t>
            </a:r>
          </a:p>
          <a:p>
            <a:pPr lvl="1"/>
            <a:r>
              <a:rPr lang="en-US" sz="2400" dirty="0"/>
              <a:t>Hyperalgesia on higher dose opioids</a:t>
            </a:r>
          </a:p>
          <a:p>
            <a:pPr lvl="8"/>
            <a:endParaRPr lang="en-US" dirty="0"/>
          </a:p>
          <a:p>
            <a:pPr lvl="1"/>
            <a:endParaRPr lang="en-US" i="1" u="sng" dirty="0"/>
          </a:p>
          <a:p>
            <a:endParaRPr lang="en-US" dirty="0"/>
          </a:p>
        </p:txBody>
      </p:sp>
      <p:pic>
        <p:nvPicPr>
          <p:cNvPr id="11265" name="Picture 1" descr="C:\Program Files\Microsoft Office\MEDIA\CAGCAT10\j0300840.wmf"/>
          <p:cNvPicPr>
            <a:picLocks noChangeAspect="1" noChangeArrowheads="1"/>
          </p:cNvPicPr>
          <p:nvPr/>
        </p:nvPicPr>
        <p:blipFill>
          <a:blip r:embed="rId3" cstate="print"/>
          <a:srcRect/>
          <a:stretch>
            <a:fillRect/>
          </a:stretch>
        </p:blipFill>
        <p:spPr bwMode="auto">
          <a:xfrm>
            <a:off x="5887453" y="2021305"/>
            <a:ext cx="2799347" cy="2630906"/>
          </a:xfrm>
          <a:prstGeom prst="rect">
            <a:avLst/>
          </a:prstGeom>
          <a:noFill/>
        </p:spPr>
      </p:pic>
    </p:spTree>
    <p:extLst>
      <p:ext uri="{BB962C8B-B14F-4D97-AF65-F5344CB8AC3E}">
        <p14:creationId xmlns:p14="http://schemas.microsoft.com/office/powerpoint/2010/main" val="20187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725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7928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1676400"/>
          </a:xfrm>
        </p:spPr>
        <p:txBody>
          <a:bodyPr>
            <a:normAutofit/>
          </a:bodyPr>
          <a:lstStyle/>
          <a:p>
            <a:pPr algn="ctr"/>
            <a:r>
              <a:rPr lang="en-US" sz="3200" b="0" i="1" dirty="0">
                <a:solidFill>
                  <a:schemeClr val="tx2">
                    <a:lumMod val="60000"/>
                    <a:lumOff val="40000"/>
                  </a:schemeClr>
                </a:solidFill>
              </a:rPr>
              <a:t>Cultural transformation in the way pain is viewed, assessed, and treated</a:t>
            </a: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2667000"/>
            <a:ext cx="2076450" cy="2200275"/>
          </a:xfrm>
        </p:spPr>
      </p:pic>
      <p:sp>
        <p:nvSpPr>
          <p:cNvPr id="5" name="Right Arrow 4"/>
          <p:cNvSpPr/>
          <p:nvPr/>
        </p:nvSpPr>
        <p:spPr>
          <a:xfrm>
            <a:off x="2719551" y="3386137"/>
            <a:ext cx="809297"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524" y="2667000"/>
            <a:ext cx="4923276" cy="2827228"/>
          </a:xfrm>
          <a:prstGeom prst="rect">
            <a:avLst/>
          </a:prstGeom>
        </p:spPr>
      </p:pic>
      <p:sp>
        <p:nvSpPr>
          <p:cNvPr id="7" name="Rectangle 6"/>
          <p:cNvSpPr/>
          <p:nvPr/>
        </p:nvSpPr>
        <p:spPr>
          <a:xfrm>
            <a:off x="262237" y="31539"/>
            <a:ext cx="8794236" cy="707886"/>
          </a:xfrm>
          <a:prstGeom prst="rect">
            <a:avLst/>
          </a:prstGeom>
        </p:spPr>
        <p:txBody>
          <a:bodyPr wrap="square">
            <a:spAutoFit/>
          </a:bodyPr>
          <a:lstStyle/>
          <a:p>
            <a:pPr algn="ctr"/>
            <a:r>
              <a:rPr lang="en-US" sz="4000" b="1" dirty="0">
                <a:latin typeface="+mj-lt"/>
                <a:cs typeface="Arial" pitchFamily="34" charset="0"/>
              </a:rPr>
              <a:t>Biomedical To Biopsychosocial Model</a:t>
            </a:r>
          </a:p>
        </p:txBody>
      </p:sp>
    </p:spTree>
    <p:extLst>
      <p:ext uri="{BB962C8B-B14F-4D97-AF65-F5344CB8AC3E}">
        <p14:creationId xmlns:p14="http://schemas.microsoft.com/office/powerpoint/2010/main" val="6164941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3248" y="185668"/>
            <a:ext cx="7785652" cy="639762"/>
          </a:xfrm>
        </p:spPr>
        <p:txBody>
          <a:bodyPr>
            <a:noAutofit/>
          </a:bodyPr>
          <a:lstStyle/>
          <a:p>
            <a:pPr algn="ctr"/>
            <a:r>
              <a:rPr lang="en-US" sz="3600" b="1" dirty="0"/>
              <a:t>Biopsychosocial Model of Pain</a:t>
            </a:r>
          </a:p>
        </p:txBody>
      </p:sp>
      <p:sp>
        <p:nvSpPr>
          <p:cNvPr id="3" name="Content Placeholder 2"/>
          <p:cNvSpPr>
            <a:spLocks noGrp="1"/>
          </p:cNvSpPr>
          <p:nvPr>
            <p:ph sz="quarter" idx="13"/>
          </p:nvPr>
        </p:nvSpPr>
        <p:spPr>
          <a:xfrm>
            <a:off x="777240" y="1051069"/>
            <a:ext cx="7629094" cy="1633138"/>
          </a:xfrm>
        </p:spPr>
        <p:txBody>
          <a:bodyPr>
            <a:normAutofit lnSpcReduction="10000"/>
          </a:bodyPr>
          <a:lstStyle/>
          <a:p>
            <a:pPr marL="0" indent="0" algn="ctr">
              <a:lnSpc>
                <a:spcPct val="90000"/>
              </a:lnSpc>
              <a:spcAft>
                <a:spcPts val="0"/>
              </a:spcAft>
              <a:buNone/>
            </a:pPr>
            <a:r>
              <a:rPr lang="en-US" sz="3600" b="1" dirty="0">
                <a:solidFill>
                  <a:srgbClr val="DA0000"/>
                </a:solidFill>
              </a:rPr>
              <a:t>PAIN </a:t>
            </a:r>
          </a:p>
          <a:p>
            <a:pPr marL="0" indent="0" algn="ctr">
              <a:lnSpc>
                <a:spcPct val="90000"/>
              </a:lnSpc>
              <a:spcAft>
                <a:spcPts val="0"/>
              </a:spcAft>
              <a:buNone/>
            </a:pPr>
            <a:r>
              <a:rPr lang="en-US" sz="3600" dirty="0"/>
              <a:t>Not just a symptom </a:t>
            </a:r>
          </a:p>
          <a:p>
            <a:pPr marL="0" indent="0" algn="ctr">
              <a:lnSpc>
                <a:spcPct val="90000"/>
              </a:lnSpc>
              <a:spcAft>
                <a:spcPts val="0"/>
              </a:spcAft>
              <a:buNone/>
            </a:pPr>
            <a:r>
              <a:rPr lang="en-US" sz="3600" dirty="0"/>
              <a:t>but your patient’s lived experience</a:t>
            </a:r>
          </a:p>
          <a:p>
            <a:pPr marL="0" indent="0" algn="ctr">
              <a:lnSpc>
                <a:spcPct val="100000"/>
              </a:lnSpc>
              <a:spcAft>
                <a:spcPts val="0"/>
              </a:spcAft>
              <a:buNone/>
            </a:pPr>
            <a:endParaRPr lang="en-US" dirty="0"/>
          </a:p>
        </p:txBody>
      </p:sp>
      <p:grpSp>
        <p:nvGrpSpPr>
          <p:cNvPr id="29" name="Group 28"/>
          <p:cNvGrpSpPr/>
          <p:nvPr/>
        </p:nvGrpSpPr>
        <p:grpSpPr>
          <a:xfrm>
            <a:off x="2061624" y="2887744"/>
            <a:ext cx="4866584" cy="3559443"/>
            <a:chOff x="1055020" y="2887744"/>
            <a:chExt cx="4866584" cy="3559443"/>
          </a:xfrm>
        </p:grpSpPr>
        <p:sp>
          <p:nvSpPr>
            <p:cNvPr id="21" name="Circular Arrow 20"/>
            <p:cNvSpPr/>
            <p:nvPr/>
          </p:nvSpPr>
          <p:spPr>
            <a:xfrm rot="2159119">
              <a:off x="1974253" y="3091725"/>
              <a:ext cx="3036754" cy="3036754"/>
            </a:xfrm>
            <a:prstGeom prst="circularArrow">
              <a:avLst>
                <a:gd name="adj1" fmla="val 5201"/>
                <a:gd name="adj2" fmla="val 253309"/>
                <a:gd name="adj3" fmla="val 4014498"/>
                <a:gd name="adj4" fmla="val 2253616"/>
                <a:gd name="adj5" fmla="val 6068"/>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8" name="Group 27"/>
            <p:cNvGrpSpPr/>
            <p:nvPr/>
          </p:nvGrpSpPr>
          <p:grpSpPr>
            <a:xfrm>
              <a:off x="1055020" y="2887744"/>
              <a:ext cx="4866584" cy="3559443"/>
              <a:chOff x="1055020" y="2887744"/>
              <a:chExt cx="4866584" cy="3559443"/>
            </a:xfrm>
          </p:grpSpPr>
          <p:sp>
            <p:nvSpPr>
              <p:cNvPr id="11" name="Freeform 10"/>
              <p:cNvSpPr/>
              <p:nvPr/>
            </p:nvSpPr>
            <p:spPr>
              <a:xfrm>
                <a:off x="1055020" y="4901937"/>
                <a:ext cx="2065252" cy="1319489"/>
              </a:xfrm>
              <a:custGeom>
                <a:avLst/>
                <a:gdLst>
                  <a:gd name="connsiteX0" fmla="*/ 0 w 1915797"/>
                  <a:gd name="connsiteY0" fmla="*/ 760364 h 1520728"/>
                  <a:gd name="connsiteX1" fmla="*/ 957899 w 1915797"/>
                  <a:gd name="connsiteY1" fmla="*/ 0 h 1520728"/>
                  <a:gd name="connsiteX2" fmla="*/ 1915798 w 1915797"/>
                  <a:gd name="connsiteY2" fmla="*/ 760364 h 1520728"/>
                  <a:gd name="connsiteX3" fmla="*/ 957899 w 1915797"/>
                  <a:gd name="connsiteY3" fmla="*/ 1520728 h 1520728"/>
                  <a:gd name="connsiteX4" fmla="*/ 0 w 1915797"/>
                  <a:gd name="connsiteY4" fmla="*/ 760364 h 152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797" h="1520728">
                    <a:moveTo>
                      <a:pt x="0" y="760364"/>
                    </a:moveTo>
                    <a:cubicBezTo>
                      <a:pt x="0" y="340427"/>
                      <a:pt x="428866" y="0"/>
                      <a:pt x="957899" y="0"/>
                    </a:cubicBezTo>
                    <a:cubicBezTo>
                      <a:pt x="1486932" y="0"/>
                      <a:pt x="1915798" y="340427"/>
                      <a:pt x="1915798" y="760364"/>
                    </a:cubicBezTo>
                    <a:cubicBezTo>
                      <a:pt x="1915798" y="1180301"/>
                      <a:pt x="1486932" y="1520728"/>
                      <a:pt x="957899" y="1520728"/>
                    </a:cubicBezTo>
                    <a:cubicBezTo>
                      <a:pt x="428866" y="1520728"/>
                      <a:pt x="0" y="1180301"/>
                      <a:pt x="0" y="760364"/>
                    </a:cubicBezTo>
                    <a:close/>
                  </a:path>
                </a:pathLst>
              </a:custGeom>
              <a:solidFill>
                <a:schemeClr val="bg1">
                  <a:lumMod val="50000"/>
                </a:schemeClr>
              </a:solidFill>
              <a:ln w="28575">
                <a:solidFill>
                  <a:schemeClr val="bg1"/>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2" tIns="253185" rIns="311042" bIns="253185" numCol="1" spcCol="1270" anchor="ctr" anchorCtr="0">
                <a:noAutofit/>
              </a:bodyPr>
              <a:lstStyle/>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Functional Disability</a:t>
                </a:r>
              </a:p>
            </p:txBody>
          </p:sp>
          <p:sp>
            <p:nvSpPr>
              <p:cNvPr id="13" name="Freeform 12"/>
              <p:cNvSpPr/>
              <p:nvPr/>
            </p:nvSpPr>
            <p:spPr>
              <a:xfrm>
                <a:off x="3856352" y="4846948"/>
                <a:ext cx="2065252" cy="1319489"/>
              </a:xfrm>
              <a:custGeom>
                <a:avLst/>
                <a:gdLst>
                  <a:gd name="connsiteX0" fmla="*/ 0 w 1915797"/>
                  <a:gd name="connsiteY0" fmla="*/ 760364 h 1520728"/>
                  <a:gd name="connsiteX1" fmla="*/ 957899 w 1915797"/>
                  <a:gd name="connsiteY1" fmla="*/ 0 h 1520728"/>
                  <a:gd name="connsiteX2" fmla="*/ 1915798 w 1915797"/>
                  <a:gd name="connsiteY2" fmla="*/ 760364 h 1520728"/>
                  <a:gd name="connsiteX3" fmla="*/ 957899 w 1915797"/>
                  <a:gd name="connsiteY3" fmla="*/ 1520728 h 1520728"/>
                  <a:gd name="connsiteX4" fmla="*/ 0 w 1915797"/>
                  <a:gd name="connsiteY4" fmla="*/ 760364 h 152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797" h="1520728">
                    <a:moveTo>
                      <a:pt x="0" y="760364"/>
                    </a:moveTo>
                    <a:cubicBezTo>
                      <a:pt x="0" y="340427"/>
                      <a:pt x="428866" y="0"/>
                      <a:pt x="957899" y="0"/>
                    </a:cubicBezTo>
                    <a:cubicBezTo>
                      <a:pt x="1486932" y="0"/>
                      <a:pt x="1915798" y="340427"/>
                      <a:pt x="1915798" y="760364"/>
                    </a:cubicBezTo>
                    <a:cubicBezTo>
                      <a:pt x="1915798" y="1180301"/>
                      <a:pt x="1486932" y="1520728"/>
                      <a:pt x="957899" y="1520728"/>
                    </a:cubicBezTo>
                    <a:cubicBezTo>
                      <a:pt x="428866" y="1520728"/>
                      <a:pt x="0" y="1180301"/>
                      <a:pt x="0" y="760364"/>
                    </a:cubicBezTo>
                    <a:close/>
                  </a:path>
                </a:pathLst>
              </a:custGeom>
              <a:solidFill>
                <a:schemeClr val="bg1">
                  <a:lumMod val="50000"/>
                </a:schemeClr>
              </a:solidFill>
              <a:ln w="28575">
                <a:solidFill>
                  <a:schemeClr val="bg1"/>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2" tIns="253185" rIns="311042" bIns="253185" numCol="1" spcCol="1270" anchor="ctr" anchorCtr="0">
                <a:noAutofit/>
              </a:bodyPr>
              <a:lstStyle/>
              <a:p>
                <a:pPr lvl="0" algn="ctr" defTabSz="1066800">
                  <a:lnSpc>
                    <a:spcPct val="90000"/>
                  </a:lnSpc>
                  <a:spcBef>
                    <a:spcPct val="0"/>
                  </a:spcBef>
                  <a:spcAft>
                    <a:spcPct val="35000"/>
                  </a:spcAft>
                </a:pPr>
                <a:r>
                  <a:rPr lang="en-US" sz="2400" b="1" dirty="0">
                    <a:effectLst>
                      <a:outerShdw blurRad="38100" dist="38100" dir="2700000" algn="tl">
                        <a:srgbClr val="000000">
                          <a:alpha val="43137"/>
                        </a:srgbClr>
                      </a:outerShdw>
                    </a:effectLst>
                  </a:rPr>
                  <a:t>Psycho-social</a:t>
                </a:r>
              </a:p>
            </p:txBody>
          </p:sp>
          <p:sp>
            <p:nvSpPr>
              <p:cNvPr id="14" name="Freeform 13"/>
              <p:cNvSpPr/>
              <p:nvPr/>
            </p:nvSpPr>
            <p:spPr>
              <a:xfrm>
                <a:off x="2368487" y="2887744"/>
                <a:ext cx="2065252" cy="1319489"/>
              </a:xfrm>
              <a:custGeom>
                <a:avLst/>
                <a:gdLst>
                  <a:gd name="connsiteX0" fmla="*/ 0 w 1915797"/>
                  <a:gd name="connsiteY0" fmla="*/ 760364 h 1520728"/>
                  <a:gd name="connsiteX1" fmla="*/ 957899 w 1915797"/>
                  <a:gd name="connsiteY1" fmla="*/ 0 h 1520728"/>
                  <a:gd name="connsiteX2" fmla="*/ 1915798 w 1915797"/>
                  <a:gd name="connsiteY2" fmla="*/ 760364 h 1520728"/>
                  <a:gd name="connsiteX3" fmla="*/ 957899 w 1915797"/>
                  <a:gd name="connsiteY3" fmla="*/ 1520728 h 1520728"/>
                  <a:gd name="connsiteX4" fmla="*/ 0 w 1915797"/>
                  <a:gd name="connsiteY4" fmla="*/ 760364 h 152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797" h="1520728">
                    <a:moveTo>
                      <a:pt x="0" y="760364"/>
                    </a:moveTo>
                    <a:cubicBezTo>
                      <a:pt x="0" y="340427"/>
                      <a:pt x="428866" y="0"/>
                      <a:pt x="957899" y="0"/>
                    </a:cubicBezTo>
                    <a:cubicBezTo>
                      <a:pt x="1486932" y="0"/>
                      <a:pt x="1915798" y="340427"/>
                      <a:pt x="1915798" y="760364"/>
                    </a:cubicBezTo>
                    <a:cubicBezTo>
                      <a:pt x="1915798" y="1180301"/>
                      <a:pt x="1486932" y="1520728"/>
                      <a:pt x="957899" y="1520728"/>
                    </a:cubicBezTo>
                    <a:cubicBezTo>
                      <a:pt x="428866" y="1520728"/>
                      <a:pt x="0" y="1180301"/>
                      <a:pt x="0" y="760364"/>
                    </a:cubicBezTo>
                    <a:close/>
                  </a:path>
                </a:pathLst>
              </a:custGeom>
              <a:gradFill flip="none" rotWithShape="1">
                <a:gsLst>
                  <a:gs pos="43750">
                    <a:schemeClr val="bg1">
                      <a:lumMod val="95000"/>
                    </a:schemeClr>
                  </a:gs>
                  <a:gs pos="0">
                    <a:srgbClr val="DA0000"/>
                  </a:gs>
                  <a:gs pos="49000">
                    <a:schemeClr val="bg1">
                      <a:lumMod val="85000"/>
                    </a:schemeClr>
                  </a:gs>
                  <a:gs pos="88000">
                    <a:schemeClr val="tx1">
                      <a:lumMod val="65000"/>
                      <a:lumOff val="35000"/>
                    </a:schemeClr>
                  </a:gs>
                </a:gsLst>
                <a:path path="circle">
                  <a:fillToRect l="50000" t="50000" r="50000" b="50000"/>
                </a:path>
                <a:tileRect/>
              </a:gradFill>
              <a:ln w="28575">
                <a:solidFill>
                  <a:schemeClr val="bg1"/>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2" tIns="253185" rIns="311042" bIns="253185" numCol="1" spcCol="1270" anchor="ctr" anchorCtr="0">
                <a:noAutofit/>
              </a:bodyPr>
              <a:lstStyle/>
              <a:p>
                <a:pPr lvl="0" algn="ctr" defTabSz="1244600">
                  <a:lnSpc>
                    <a:spcPct val="90000"/>
                  </a:lnSpc>
                  <a:spcBef>
                    <a:spcPct val="0"/>
                  </a:spcBef>
                  <a:spcAft>
                    <a:spcPct val="35000"/>
                  </a:spcAft>
                </a:pPr>
                <a:r>
                  <a:rPr lang="en-US" sz="2400" b="1" dirty="0">
                    <a:effectLst>
                      <a:outerShdw blurRad="38100" dist="38100" dir="2700000" algn="tl">
                        <a:srgbClr val="000000">
                          <a:alpha val="43137"/>
                        </a:srgbClr>
                      </a:outerShdw>
                    </a:effectLst>
                  </a:rPr>
                  <a:t>Pain</a:t>
                </a:r>
              </a:p>
            </p:txBody>
          </p:sp>
          <p:sp>
            <p:nvSpPr>
              <p:cNvPr id="18" name="Freeform 17"/>
              <p:cNvSpPr/>
              <p:nvPr/>
            </p:nvSpPr>
            <p:spPr>
              <a:xfrm>
                <a:off x="3804164" y="3200007"/>
                <a:ext cx="809927" cy="809927"/>
              </a:xfrm>
              <a:custGeom>
                <a:avLst/>
                <a:gdLst>
                  <a:gd name="connsiteX0" fmla="*/ 0 w 809927"/>
                  <a:gd name="connsiteY0" fmla="*/ 0 h 809927"/>
                  <a:gd name="connsiteX1" fmla="*/ 809927 w 809927"/>
                  <a:gd name="connsiteY1" fmla="*/ 0 h 809927"/>
                  <a:gd name="connsiteX2" fmla="*/ 809927 w 809927"/>
                  <a:gd name="connsiteY2" fmla="*/ 809927 h 809927"/>
                  <a:gd name="connsiteX3" fmla="*/ 0 w 809927"/>
                  <a:gd name="connsiteY3" fmla="*/ 809927 h 809927"/>
                  <a:gd name="connsiteX4" fmla="*/ 0 w 809927"/>
                  <a:gd name="connsiteY4" fmla="*/ 0 h 80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927" h="809927">
                    <a:moveTo>
                      <a:pt x="0" y="0"/>
                    </a:moveTo>
                    <a:lnTo>
                      <a:pt x="809927" y="0"/>
                    </a:lnTo>
                    <a:lnTo>
                      <a:pt x="809927" y="809927"/>
                    </a:lnTo>
                    <a:lnTo>
                      <a:pt x="0" y="809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p:txBody>
          </p:sp>
          <p:sp>
            <p:nvSpPr>
              <p:cNvPr id="19" name="Circular Arrow 18"/>
              <p:cNvSpPr/>
              <p:nvPr/>
            </p:nvSpPr>
            <p:spPr>
              <a:xfrm>
                <a:off x="1898839" y="3176567"/>
                <a:ext cx="3036754" cy="3036754"/>
              </a:xfrm>
              <a:prstGeom prst="circularArrow">
                <a:avLst>
                  <a:gd name="adj1" fmla="val 5201"/>
                  <a:gd name="adj2" fmla="val 335961"/>
                  <a:gd name="adj3" fmla="val 21293049"/>
                  <a:gd name="adj4" fmla="val 19766408"/>
                  <a:gd name="adj5" fmla="val 6068"/>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4293592" y="4706312"/>
                <a:ext cx="809927" cy="809927"/>
              </a:xfrm>
              <a:custGeom>
                <a:avLst/>
                <a:gdLst>
                  <a:gd name="connsiteX0" fmla="*/ 0 w 809927"/>
                  <a:gd name="connsiteY0" fmla="*/ 0 h 809927"/>
                  <a:gd name="connsiteX1" fmla="*/ 809927 w 809927"/>
                  <a:gd name="connsiteY1" fmla="*/ 0 h 809927"/>
                  <a:gd name="connsiteX2" fmla="*/ 809927 w 809927"/>
                  <a:gd name="connsiteY2" fmla="*/ 809927 h 809927"/>
                  <a:gd name="connsiteX3" fmla="*/ 0 w 809927"/>
                  <a:gd name="connsiteY3" fmla="*/ 809927 h 809927"/>
                  <a:gd name="connsiteX4" fmla="*/ 0 w 809927"/>
                  <a:gd name="connsiteY4" fmla="*/ 0 h 80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927" h="809927">
                    <a:moveTo>
                      <a:pt x="0" y="0"/>
                    </a:moveTo>
                    <a:lnTo>
                      <a:pt x="809927" y="0"/>
                    </a:lnTo>
                    <a:lnTo>
                      <a:pt x="809927" y="809927"/>
                    </a:lnTo>
                    <a:lnTo>
                      <a:pt x="0" y="809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p:txBody>
          </p:sp>
          <p:sp>
            <p:nvSpPr>
              <p:cNvPr id="22" name="Freeform 21"/>
              <p:cNvSpPr/>
              <p:nvPr/>
            </p:nvSpPr>
            <p:spPr>
              <a:xfrm>
                <a:off x="3012252" y="5637260"/>
                <a:ext cx="809927" cy="809927"/>
              </a:xfrm>
              <a:custGeom>
                <a:avLst/>
                <a:gdLst>
                  <a:gd name="connsiteX0" fmla="*/ 0 w 809927"/>
                  <a:gd name="connsiteY0" fmla="*/ 0 h 809927"/>
                  <a:gd name="connsiteX1" fmla="*/ 809927 w 809927"/>
                  <a:gd name="connsiteY1" fmla="*/ 0 h 809927"/>
                  <a:gd name="connsiteX2" fmla="*/ 809927 w 809927"/>
                  <a:gd name="connsiteY2" fmla="*/ 809927 h 809927"/>
                  <a:gd name="connsiteX3" fmla="*/ 0 w 809927"/>
                  <a:gd name="connsiteY3" fmla="*/ 809927 h 809927"/>
                  <a:gd name="connsiteX4" fmla="*/ 0 w 809927"/>
                  <a:gd name="connsiteY4" fmla="*/ 0 h 80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927" h="809927">
                    <a:moveTo>
                      <a:pt x="0" y="0"/>
                    </a:moveTo>
                    <a:lnTo>
                      <a:pt x="809927" y="0"/>
                    </a:lnTo>
                    <a:lnTo>
                      <a:pt x="809927" y="809927"/>
                    </a:lnTo>
                    <a:lnTo>
                      <a:pt x="0" y="809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p:txBody>
          </p:sp>
          <p:sp>
            <p:nvSpPr>
              <p:cNvPr id="24" name="Freeform 23"/>
              <p:cNvSpPr/>
              <p:nvPr/>
            </p:nvSpPr>
            <p:spPr>
              <a:xfrm>
                <a:off x="1730913" y="4706312"/>
                <a:ext cx="809927" cy="809927"/>
              </a:xfrm>
              <a:custGeom>
                <a:avLst/>
                <a:gdLst>
                  <a:gd name="connsiteX0" fmla="*/ 0 w 809927"/>
                  <a:gd name="connsiteY0" fmla="*/ 0 h 809927"/>
                  <a:gd name="connsiteX1" fmla="*/ 809927 w 809927"/>
                  <a:gd name="connsiteY1" fmla="*/ 0 h 809927"/>
                  <a:gd name="connsiteX2" fmla="*/ 809927 w 809927"/>
                  <a:gd name="connsiteY2" fmla="*/ 809927 h 809927"/>
                  <a:gd name="connsiteX3" fmla="*/ 0 w 809927"/>
                  <a:gd name="connsiteY3" fmla="*/ 809927 h 809927"/>
                  <a:gd name="connsiteX4" fmla="*/ 0 w 809927"/>
                  <a:gd name="connsiteY4" fmla="*/ 0 h 80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927" h="809927">
                    <a:moveTo>
                      <a:pt x="0" y="0"/>
                    </a:moveTo>
                    <a:lnTo>
                      <a:pt x="809927" y="0"/>
                    </a:lnTo>
                    <a:lnTo>
                      <a:pt x="809927" y="809927"/>
                    </a:lnTo>
                    <a:lnTo>
                      <a:pt x="0" y="809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p:txBody>
          </p:sp>
          <p:sp>
            <p:nvSpPr>
              <p:cNvPr id="25" name="Circular Arrow 24"/>
              <p:cNvSpPr/>
              <p:nvPr/>
            </p:nvSpPr>
            <p:spPr>
              <a:xfrm>
                <a:off x="1898839" y="3176567"/>
                <a:ext cx="3036754" cy="3036754"/>
              </a:xfrm>
              <a:prstGeom prst="circularArrow">
                <a:avLst>
                  <a:gd name="adj1" fmla="val 5201"/>
                  <a:gd name="adj2" fmla="val 335961"/>
                  <a:gd name="adj3" fmla="val 12297631"/>
                  <a:gd name="adj4" fmla="val 10770991"/>
                  <a:gd name="adj5" fmla="val 6068"/>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p:cNvSpPr/>
              <p:nvPr/>
            </p:nvSpPr>
            <p:spPr>
              <a:xfrm>
                <a:off x="2220341" y="3200007"/>
                <a:ext cx="809927" cy="809927"/>
              </a:xfrm>
              <a:custGeom>
                <a:avLst/>
                <a:gdLst>
                  <a:gd name="connsiteX0" fmla="*/ 0 w 809927"/>
                  <a:gd name="connsiteY0" fmla="*/ 0 h 809927"/>
                  <a:gd name="connsiteX1" fmla="*/ 809927 w 809927"/>
                  <a:gd name="connsiteY1" fmla="*/ 0 h 809927"/>
                  <a:gd name="connsiteX2" fmla="*/ 809927 w 809927"/>
                  <a:gd name="connsiteY2" fmla="*/ 809927 h 809927"/>
                  <a:gd name="connsiteX3" fmla="*/ 0 w 809927"/>
                  <a:gd name="connsiteY3" fmla="*/ 809927 h 809927"/>
                  <a:gd name="connsiteX4" fmla="*/ 0 w 809927"/>
                  <a:gd name="connsiteY4" fmla="*/ 0 h 80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927" h="809927">
                    <a:moveTo>
                      <a:pt x="0" y="0"/>
                    </a:moveTo>
                    <a:lnTo>
                      <a:pt x="809927" y="0"/>
                    </a:lnTo>
                    <a:lnTo>
                      <a:pt x="809927" y="809927"/>
                    </a:lnTo>
                    <a:lnTo>
                      <a:pt x="0" y="809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p:txBody>
          </p:sp>
        </p:grpSp>
      </p:grpSp>
    </p:spTree>
    <p:extLst>
      <p:ext uri="{BB962C8B-B14F-4D97-AF65-F5344CB8AC3E}">
        <p14:creationId xmlns:p14="http://schemas.microsoft.com/office/powerpoint/2010/main" val="34619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78661"/>
            <a:ext cx="8261684" cy="887412"/>
          </a:xfrm>
        </p:spPr>
        <p:txBody>
          <a:bodyPr>
            <a:noAutofit/>
          </a:bodyPr>
          <a:lstStyle/>
          <a:p>
            <a:r>
              <a:rPr lang="en-US" sz="3600" b="1" dirty="0"/>
              <a:t>Goals of Chronic Pain Management</a:t>
            </a:r>
          </a:p>
        </p:txBody>
      </p:sp>
      <p:sp>
        <p:nvSpPr>
          <p:cNvPr id="3" name="Content Placeholder 2"/>
          <p:cNvSpPr>
            <a:spLocks noGrp="1"/>
          </p:cNvSpPr>
          <p:nvPr>
            <p:ph idx="4294967295"/>
          </p:nvPr>
        </p:nvSpPr>
        <p:spPr>
          <a:xfrm>
            <a:off x="457200" y="1775191"/>
            <a:ext cx="8458200" cy="4625609"/>
          </a:xfrm>
          <a:prstGeom prst="rect">
            <a:avLst/>
          </a:prstGeom>
        </p:spPr>
        <p:txBody>
          <a:bodyPr>
            <a:normAutofit fontScale="77500" lnSpcReduction="20000"/>
          </a:bodyPr>
          <a:lstStyle/>
          <a:p>
            <a:r>
              <a:rPr lang="en-US" sz="4000" dirty="0"/>
              <a:t>Restore functioning</a:t>
            </a:r>
          </a:p>
          <a:p>
            <a:r>
              <a:rPr lang="en-US" sz="4000" dirty="0"/>
              <a:t>Improve quality of life</a:t>
            </a:r>
          </a:p>
          <a:p>
            <a:r>
              <a:rPr lang="en-US" sz="4000" dirty="0"/>
              <a:t>Reduce pain</a:t>
            </a:r>
          </a:p>
          <a:p>
            <a:pPr marL="118872" indent="0">
              <a:buNone/>
            </a:pPr>
            <a:endParaRPr lang="en-US" sz="3600" dirty="0"/>
          </a:p>
          <a:p>
            <a:pPr marL="118872" indent="0">
              <a:buNone/>
            </a:pPr>
            <a:r>
              <a:rPr lang="en-US" sz="3600" dirty="0"/>
              <a:t> 	</a:t>
            </a:r>
            <a:r>
              <a:rPr lang="en-US" dirty="0"/>
              <a:t>			</a:t>
            </a:r>
          </a:p>
          <a:p>
            <a:pPr marL="118872" indent="0">
              <a:buNone/>
            </a:pPr>
            <a:r>
              <a:rPr lang="en-US" sz="3600" i="1" dirty="0"/>
              <a:t>				“A car with four flat tires”</a:t>
            </a:r>
          </a:p>
          <a:p>
            <a:pPr marL="118872" indent="0">
              <a:buNone/>
            </a:pPr>
            <a:r>
              <a:rPr lang="en-US" sz="3600" i="1" dirty="0"/>
              <a:t>				Medications only fill one tire</a:t>
            </a:r>
          </a:p>
          <a:p>
            <a:pPr marL="118872" indent="0">
              <a:buNone/>
            </a:pPr>
            <a:r>
              <a:rPr lang="en-US" sz="5400" i="1" dirty="0"/>
              <a:t>				</a:t>
            </a:r>
          </a:p>
        </p:txBody>
      </p:sp>
      <p:sp>
        <p:nvSpPr>
          <p:cNvPr id="5" name="AutoShape 2" descr="data:image/jpeg;base64,/9j/4AAQSkZJRgABAQAAAQABAAD/2wCEAAkGBxQSEhUUExQWFBUXFhUVFhQYFhgVFxQVFBUXFxQVFRUaHyggGBwlGxQUITEhJSkrMS4uGB8zODMsNygtLisBCgoKDg0OGhAQGywkHyQsLDQsLCwsLC0sLCwsLCwsLCwsLCwsLCwsLCwsLCwsLCwsLCwsLCwsLCwsLCwsLCwsLP/AABEIAK4BIgMBEQACEQEDEQH/xAAcAAEAAQUBAQAAAAAAAAAAAAAAAwECBAUHBgj/xABHEAABAwICBgUICAQEBgMAAAABAAIDBBESIQUGMUFRYQcTcYGRIjJCUpKhsdEUM0NicoLB4RYjU/AIJKLCc4Oys9PxFVST/8QAGgEBAAMBAQEAAAAAAAAAAAAAAAECAwQFBv/EADoRAAIBAgMECAUCBgIDAQAAAAABAgMRBBIhMUFRkQUTYXGBsdHwIjKhweEUQhUjM1KS8VPSBqKyQ//aAAwDAQACEQMRAD8A7igCAIAgCAIAgCAIAgCAIAgCAIAgCAIAgCAIAgCAIAgCAIAgCAIAgCAIAgCAIAgCAIAgCAIAgCAIAgCAIC2SQNBLiGgbSTYDtJQJXMSl0vBICY54ngGxLZGOAPAkHLYVCknsZo6NRbYvkXHSkA+2j9tvzS6JVCq/2vkw3ScJ2Sx+235pmQdCqv2vkyZlQw7HNPYQUuUcJLamSqSoQBAEAQBAEAQBAEAQBAEAQBAEAQBAEAQBAEAQBAEAQBAEAQBAWyyBoLnEADaSbAd6EpX2HltJ66xNu2Gz3cTs9nafcobR1U8K38xzvWLS+O8s7seHygZDiDeBYzzWnO3ktueayk7nqUYQpxb2JbX71fcaEaXqpM44LN3GV+G/5G3IXPJrfLkd9LrpL+XSVuMnb6IubLXn/wCs3/8AV3yWeen2/Q26rGv/AI1/k/QkxV3rUx/LIP1TPT7eaJdHG8afJ+peyprxtbTHsfKPi1Tnhxf0I6vGb403zX2MmPTldHsgv/w6gD3OA+Kspx3S+hnKFZ/NRi+6S+6RnQ6+VUfnx1Q7AJQPZcfgrqct0kc06VL9+Hku5J+TNjT9KoaQHyhp4SxuZ7yB8VdTqcLnNLD4B6NuL7U15nodH9IjJNgjf+B4+GanrmvmRT+FUqn9KonyZuqfW+F3nBze4H9/crKtFmM+iK8dlmSRa105eGHG25sHOYcBO6723DfzWV+sic0sBXiruJvVc4wgCAIAgCAIAgCAIAgCAIAgCAIAgCAIAgCAIAgMTSekI6eMySGzR4uO5rRvKlK5DdjlmndNS1b/AOZ5LLnBECcLR971ncz3LaEdLk1JZfhXj3/jZ3mslpgADltFvj8AVNTSDuMMm60UuJpqs9ZKAfNjAfyxOuG+Aa4/mC8yT2n1FOClJJ7Fr47Fys34pm80RoWeo+rZZvrvOBvcLFx8Lc1VYaUtXoXq9MUqfw01mfJc/wAW7T09N0eyHz6kDkyL9XOz8FqsLDt5/g4J9NYlvTKvB+v2JZOjqT0KvPg6EEf6XBT+mp9vP8Gf8bxS3x5flGrrdT66LMMjnHGN+F3sPt/1LOWDX7XzOql/5A//ANYf4v7P1NHLNgdgla6F/qyNLD3XyPcSsJ4epHaj1aHSeGraRlZ8Ho/rt8CZZHcVIB25oVaMCo0FTPvihZc7SG4Xe02xWiqTWxnLUwWHqfNBcteZENBln1NRPFwbj6xnsvv8VbreKTMXgFH+nOUfG65O5e2eui/pVA5XhkPYDdispQfFfUo4YqH9s1/i/uvI9Hq10hiJ7YqgSRAm2CUWH/Lk809l1tCUl2o87FUqNbRxcJ7rqyfjsfO51aKQOAc03BFwRvB2LpTueDKLi3F7UXoQEAQBAEAQBAEAQBAEAQBAEAQBAEBZNK1gLnENA2kmwHeUJSb0Rq5dY4Blic78LHEdxtYqG0jojhKr3fVFGazU52ueO2OT4hpCjOizwNbgua9TJGm6f+tH2F4B9k5qVJPRGUqFWKu4vkcq1k01JW1eLNtNBibE05GSQ5OlcOAFwO09p2UdbGMHZOfDZ37vUjp4966Ec7ItIP3cr+Oz4HxXPiZWjY9HoynmqOXD7lNR9EicyTPF29c8NG0Hq7MB7LsOXeuenTvZs6cVipXlBbL87actDqOj4gBktWcSNqxQGW1tfFAwyTSMiYNr3uDGjvOSWvsM2YWj9aKOdwZFVQvedjBI3E78Lb3PcjTRBsaqlZK0tkY17Tta5ocPAqE7A5/rJqY6F2Ojjc6Mjy4GuHkHc6MOOw+qCsq1FVFdaPzPT6O6Rlhnlndw4cO6+7sPNTNez6yGeP8AFDIB7WHD71yPDVFuPfh0thJaZrd6a+1iOOsjJsHtJ4YhfwVHTlHamdMMTRqfJNPuaMgKhsVUgtmha9pa9oc07WkXB7lZO2qKThGcXGSuj03R7pTqHCje4mN1zTucblpAu6Ak7cgXNPAOG7PspTufMdI4RweZe1+PLubOhLc8gIAgCAIAgCAIAgCAIAgCAIAgCAjqJgxrnuNmtBcTyAuVKV3YHKajWZ1XeU5NxOEbdzWg2B/EbXJ52WfWZldbD2IYdUfhe3eYjq08VRs6opFWVZ4qppoVfLivnyV07GFRZrpmIw3Nr5jIjh/f6LupvN8R8/XWRqnw+r4ma0LU5zUaSntiduFz3AfILzsRK8mfRdG08lNN79ffges6PaXBQ099row8/ik8snxcVtFWR5Td9We0pVDJRnsVQzmvS1o+SSWJ17x9U5sYPmia7i6/AluDuaeBXRSjmi7bfsceJlls9xw4TyxvdHJHdzrDC9hxMLXA3jItY5WvmLHvWOtzRZWro+g+iHT0s8UsEzzIYOrLZCcTiyTEA17triCw5nMg8kkrakxlc6CqljnfSxpOpZ1UMD3xte17nOjJa95bazGvGbQL3NuI3bdqcbpy4GNWeWxwyk1lkD3Fz5dhw3cJRjuLdayUFr22vcW4LPMXy6HaNQKej0jC9stLHFPFhxmHFA14ffDI3qyMPmuBG4jnZRJb3r3mlOrKK+Btdza8j0E/R9Afq5aiLskEn/da5ZunB7UdcekMVHRVH42fmmYFRqDMPq6pp5SQ5+0x4A9lUeHh2nVDprELak/D8/Y0Wl9Xa6JpxU/WtFnCSmkD5GOabte2N4acQIByvsUKhl2M1l0tCqstSFu1O/nb7nttQNaWaRpRKCOsYerlAFrPb6QacwHDMDde25bK+88mrGKd47H7t73WZ6VSZBAEAQBAEAQBAEAQBAEAQBAEB47pX0mINHvzt1jmxcPP/wDSSbUJNcPPQ3wqTrRzbL35fk5Vq/U3YWb2m/cf3uuWk9LHt142lmNkStCqZVigs5GXE1WsZuRK6la/aM9xGRHeFaLa2GVSnCorSRjVULoyBjdhI2mx7QCrvESRhDo2nN3UvA19ZR/SGOjYc3Mc2+Vm4gW3OewXXNdtqx6mSMYSTe1Nc0et0dpgwxsYWM8lrW3DznhAGzBls5rbrJLcuf4OBYGm/wBz5L1NpBrUBtZ4OxfHCquq+Bb+HLdL6f7Mj+LCPRZbm5494YQPFUdZ8C38NXF8l63IarWfrGObJTRvZvvM2x7PJ29mYSOJkndL6ky6Jg9HP/1Z5GsjpXusWyRi/mtqY3W7C+MnxK3fSDekoxv3+hzP/wAcp7Yzf+L9T1+qdVBTRFlNTOwk3c7rWuc93Fzja/YMhuWbxDk7teREujFT0z/Rm+brBxhkHYYz/vTrewo8A9019fQ1+ndJU0zAydr47eUxxMbXNOzE3yj8CFeGJyO5SfRU6sbXT7r+hzLS+qlJLJiZLTFxObnMexxvvLYw4OPNbPFUJbrPwZh/BcZDSL0PddH+jqaiZI4TOlkkLcbhFIGNDb4WNBB9Y3O/LYs51ovRF10fXgrNfVep68aXh3yNH4jh+NlTPHiP0tb+1+GvkSx6Qid5ssZ7HtP6qc0XvKyw9WO2L5MyAb7FYxascn08w6E0s2rZlR1rsE7RsjmOZcBzzePz8kfE0pNP4Hsf0e5/Z9ncdXjeHAEG4IBBGwg7CEKNNOzLkICAIAgCAIAgCAIAgCAIAgCA5F/iQf8A5KmG41F/CN1vihK2M5zq1VZxuJ85oae0j5gLiXw1LH0cX1lBS7EeuXQc6ZfGhLZkNkHEKTMk+lAAkuAA2m+QS6WpNm3Y8rpbSwe50j/q2CzQee8jfe17cgFyylnl5HoQSow18STV7WaKcGNl2vtch1gX23tI224fuuhRcUcEMTCrN2NjJOVRnbEoyoWUjrpWZlxVJG9Z5mdXVpmRHV2z2j3t5t+SnPfaZujbYZ1JJ5WJnnW2ixJHb5zhyBV4U3LWK2HNXqU6aSqtJPZfT8Fnlkm8j7HhJILcgCTl3qijxfmavKlpFX7l6IgkgF8y/veSpyR7eZKqS3JckW9Qzi/2lGSPaT1tTs5AU7OL/aTq49o62p2ciQRt9aT2ypyR7eZXrJ8FyJmPtsllHZI5TlXF8yrbe2MeSJ21Tt8sh7SHfEKbdrKOC/tXvxJo6oDO+fHDHfxwqysUcG/9v1INKRNqYzFNJI+M2uwuaW3BuDYtyIO8KybWxsylh6claUE+fqbLRGk5aaJsUcoLGCzesYXkDcMQc0kKVKS2P6GNTBUpu7i/B+qZkyay1e59OP8Akv8A/KUz1OK5fkquj8NvUv8AJf8AUodY6kbZWflit8XFTnlvf0K/oKO6L5/hFW61TDa4H8g/RTnfEj+H0nu+pPHrhINrWHuIPjdOtKvoyD2X9+BsKPXCN2T2lvZn7v8A2rKqjCfRc/2u5v6WrZILscHDlu7RuWiaew8+pSnTdpqxMpMwgCAIAgCAIAgOU/4iacvoae236UG+1FIf9qJXdidzOR6MjwRht72vn2kn9VyYiOWZ7/R081Bdlz1OhavE0tcbkbOJH7fJTSldWZavCzui7S9cWANabOO08By5lKk7aIUaak7vYQaG1dnqQHNAYwkgSyHC1xG0MABdIduTQdiwUbnTOtGno9vBffcvE9jo/o0BAxmofvuxkdO3sPWkv/0BaKizin0jbZlXOT+mn1PDdMOjY6LqadjC1zg6V95utu0HCy4wNDTcO2X2LanTyyOLFYuVSFr3v2W2eLPAUbJWOa9gIc0gg7Mx27QunI3uPPjPK7o6fT1Akja8ZYgDbgd47jcLmkrOx9BRqKcVJArNo6YTsXxyrCUT0KVW5tKChllbjjZjAJFg5odcGxycRl37lhNqO0rLHU4ScWn3+2J4nRn+Y18VrE4mlrc72zIwm9jsO5TCWZXjrbgXhisNU0jNX4PT6MubMRz7PkrKZs6ZK2oBy9yvnM+r4FjuSXGUsxpmJyIrjTMMiKh6ZhkKiRMxGQuEqZh1ZeJVOYjqy8TFTmK9Wi4TpnI6or1ynOR1RC6RMw6sp1ijMWVMvkcAAQ7McRa3fc5K0nFJWd/Azgqjcs8bW2O97+VjO0bpF8ZD2EtOR/Yj9EjNp6EVqEKsbTWh0XQelW1DL7HDJzeB4jkV2QnmR8ri8LLDztu3M2KucgQBAEAQBAEBodYtLthkgBAILiTcA2uMNxwyc4d60hFPaUk2thwzXTRApK6eJgtGXCWMDYI5RiAA3AOxtHJq5MXtT7D2uipfy5Lt+34NTFIQbg2I3rk2HrbdDoOpmpLqgiaoFwbEMde1rXBkHpEi1o8hbN25p1hBzZw4jFxpLLD33evLidZ0fo9kQ8kZ2ALjbEQNgy2N4NFgNwC64wUTxalZz7vfviY+susEFDAZp3WaMmtGbpHnYxg3k2PIAEmwBK0jFydkYt2OXTam1Glqk11ZaijcGiOMjHMI2jyRY2DL3Juc7k+SMlrFJfLqyspcTcR9HGi2Ns5s0p9Z0zmk87R4R7ldZt5S5odPaDhpCxlPiEbg4gOcXYXAjF5RzscQy7Vy4hWlfiex0fO8HHh9zTuC5j0kyJUkjppyN1q1Wljy2wJPltztwDhcdx7zwWNSKlHaYYiNql+Pmvfmex0npBzImyAE5Frm33OFzfsLR4lY9GtQxEocV5e2eRjqdo3PMU9O2UHrY2wyBzvKYeqD8LiM2nIu2bb717c6MJbUclHGV6P9ObXlyehWj0aJmPdHMwmM2cyXyXedhDg9gI3j0d65Z4JbYs9eh0/NaVYp9q0fp5FKzRU8Iu+N4btxC0jLWviL2E4Rn6VlyzoVI7uR7FHpPC1tkrPhLT67PqYOK+dr9husbnoZSUSDDbAb+tc+8bFdzhktl143+xgqVbrszn8H9uVf/V7lmPt8Cs7nRoA/t8ClxoXB/b4FAVDx/YIQaFesHEeKkjQqJBxCXIsiWIAmxIbzOzv4LSCUnZu3eYV5ypxzRg5ditfv1auWPCqzZakXWcPKPuHaf7KgXW4NzNrF7tuFoJtwNhsH3jl2K8ISnpFHPiMRSoLNVlbs9FtN/orQrpCBJI2InMMFnyFp9LbZudh6QzC1rUJ0qbntt5HiVenMztTj4v0XqbCCQ0VSLlxZsJIzcw5E2G0g2OXDmq4epdKRpUf6vDu/zL3+D3lPO2RrXscHMcA5rmm4c0i4II2iy9A+dJEAQBAEAQBAc16WpizyhtbFiHbidb9FpHSNyrV5WPH9Ix61lDUkDFJTmN5+9EQQPF8iwxSvGMvep6XRTtOcfen+zRap0gmq4Y3C4LiSDsOFpcARvF2gEcLrhPYqyywbPomkjDGgDZ/ZJPEk3N+a9GnCyPmqk3KRJJUtY0uc4Na0FziTYBrRck8gFaVltMzweim/TJhpOpHkZ/QIHbI4b5VL2n7R9g4cBh25W2Ud3MzkzI0jpcknNWvYixqX6SPFRcmxp9Z6rFCH72Pa7tDrsI/1DwXPifkvwf4PQ6Nf87LxT9fsaSKZrxceG8dq5VJPYew4uLsyjgjRMZ2Lb7NxBuCNoPELOzWw2bjUjlkbqHWCYMweQQLEHDZ2RBzObTs9XesoRUKqq63XpYyq4JVYZFK3h/oppasZOwtEb2ucXPJxh4xvAuc8Nrm5yHcu9YyG+6PNn0JiF8rT8befqV0DL9HMkgkF+rcMBa/NzmkC3k4TYlu+21bQxNJ/uXkcdXo3FR2034a+VzoGhn0lU7rIpQZAQSxshYQWnK8YOQJa3dmArNprQ5HGcHaS+zPJax0PVVk0YtY4ZWgCwAlBu0D8bZD3rycXBKd1vPsOhMRKeHcZftdl3e/pYwOrXMezmKYEFymFQTdDCpF0LFBcqAVNyLouDSpuVdh1P3fcpI+EoYh6o8FGpNol8bcwXMLmgguaDhLmg+U0OHmkjer02syzLQwxKlKlJUpWlbT327Ow9nUyUkcD2skYA5uTYY7OubZusCS8cTbmV60alNaXXM+JnhsTNuTjJvuZ5umlxSNEzoxYWbKH4Msr4idlxxGRtfYrdbB70U/SV1thLk/Q2OsFfFKGFkrXvuWnC9rjkCC4hpIANgbjLZmvHhTdOUobtz7H29h7XR+dNJprw97zA6NtZTDVPoZT/Le9zoPuPd5Zj5Agm33gfWXsL46akeNiKfVVpQ7fyvodYVDMIAgCAIAgOc9LMd2OPCEHwe660XyMhfOjx+tUJ/8Ai4L/AGdQSPwSNfb3uCzrRvROvAztibcdDymgq/qKiKX1HXPIEFrj3BxK8496cc0XHifQsFT1sQMb8JIu11g6x5jYeB/RehB54WTsfN1I5Janl9Y+vnfDRTBuGZznSSMdtpocLphbJzcZMUe/6zaVhRoV+tvVkmls0s7+9eQqTpqHwJpmTpir3DIDIAZAAbABwXpbNDkR4fTmly13VxgOkOeZyaPWcVlOdtDaEL6vYeZr6zAf5kznO4NJA7mtI+KwcnxOiMeC9/UiZpsOa5ge4gi3lXz4bSSD3lVnJuLR0UIZasZW3kDXkZgkdi4Ln0DSe0zqau3P8fmtY1OJhOlviZQeNxHitNDLVFwcqtGkaliVkqo4HRCvYy4Z1jKB1wroyfJdk4AjmLqmVo2c4yVmZDCN3Z3cOzNG5PaVhTpwvkSV+GhfdQXsLoLFbILlQwIQ2y4NCmyIuyVrRwVlYo2zPmihDWmN5LvSaWYbcwQSNy0ajbRnLCdZyanGy3NO5iucAq3NkmzAr6stbdrs+GSxnNrYzop01vR5Os1vnjNsIN9mW1awg5LacFfEqm7OBstE62CSwkGEnfuUSzR7TWlVhU7Gb8yg5ghVzJnSotaGJUVwaMsz7vFR1iLum7anitJVThMHtOF7bODhtDw8ua4dht4L18C70teLPjumY2xOnBfdfY+kdXNKCqpYZxl1kbXEeq61nt7nAjuV2rOx5yNkoAQBAEAQHiukilxwyAbTTyW7QCQtI6wZC0nHvPA6yzYtGy/dfC4chjaT7rovig4llLq6qlwPAgryj6c6L0a604P8vK7IeYT6oGzuA9kbsJvtSnlZwYzD5/iXv3596PZCTHV1El79VFDTt+65955c+YfT+yF6dPVXPCqaOxqNM1AY17zsaCT3BTJ21IiruxzSrqiyIyu+slOLsv5o/KCO8lcbe87oxTdtyNbonRjprvds8SeJ/c5KIwc3ZG0qkaau9TOqNHtbsIO/aLi3ILWeEcVdlYY+71S8CBeWfRJ3VyhQFEIKhxGzJCC8VDvWPiVN2LLgSNqXesfEqruXjYudM87Lqmm80vLcQyiVoDnYgCcjuvw7VZZXsM5dbH5iaDS0rfSJRxJjXkjOj08/kquLN44gyI9OHeQqNSNVWjvJf4jaNufYijIOvTW8gfrWNjWq6pyZjLF047SP+IJ3eax3c23vK0WHqM5pdKUI715lPptW70Hd7gP1Vlg5vaYy6apLZ5Fjoas+qO137K6wPExl06tyfvxNHpfSEkBDXODnHcDs7SrLBriYy6Zk9iM3VGgNU8yTC7QLNAuLE53Fuw+IWdS1N5YHZg4yxMXUrbNyJNMaJ6h/k3LTmOXJZqd9p0VKHV2cdhtdH1Zw2K5Jx1PTo1Lx1KVEyJEzmeZ0i/y+75r28DpT8fQ+N6Yd8Qu77s7b0HVuPR7mf0p5GDseGy/9UjlvU2nmI6GqEhAEAQBAabWCnxlgOwte09+H91tS3lJ6WZxzTALdHTA7cMbXDg+O7Xe8KYxtG5aq/wCY17s9UeBo5RYMcQJL2aMyHDdnude4t2LmqUVLZozsw+NlT0lrH6oy2lzHA5tcCCDsIINwQe3euJpp2Z7cZKSutUzrOoExko3yOtikmcXWFh5EccQsN2UYyGXAAZL1cP8A00fN4xJV5JGHruP8s8esWM7nPAKVflKUPnRzzWyS5jA2WJ99v0XJI7aK0Z7jVqCKKna1wOJwBJsCOQ/veSuqjJQRxV1Kcrmq1vpGCF8sLgHsAeN18JBIsdoIBuFrUq5omUINPU8ziBzbsNnDscLj3FeLVVptH1uFnmoxfZ5aFFQ6CiEFFJAUAnhCqy8DZ0zQsJHbTRlxyWBBALTkW8VCdmaySaszVV+jGn6t4Yd2IF0Z5G2bDzzHYuiFRbzz62Hl+x279nqvr3HntI/SYPrIgBueDiYeFnjJdUIU57GeTXq4mj88NOO733mAdJScG+B+a1VGCOSWNrPZZEkelXjbG09t1dQgtxzyrVpbZPy8jNi1lkbsiZ4kfotLmLg2TjW+UfZN9o/JMxGRl38ZzbmMHiVNyLGNUayVMmWPDfc0WP6lCbIx6TRcssgbhfdx2kG57ztWVWoqcbs6cJhniKmWOzf2I6poXR4hjDRu2ni70reAHcvLu27s+wUFCKhEppalD2rOemptBKXws865mHJVvcjLlMaaVWSMZyPPVct3le1hlamj5HpCebES7LI7N/h/N6eq4de3x6pt/wBFpM4kdVVCQgCAIAgMLSTL4D94jxaT+i1pPVlJ7Dj/AEo0Zpop22s2SQyM5iTynZbvLc/uspT0t2lpSUrPfaz8NF9LHG6CoaHEvOzCWkguzab2Fv7yVLq5DRt6jTrJHAuJ4bLAeAXPWg5vMehgsQqayS2bmda6LZw+hcAb4Znjxax/+5deH/po48Y068mvehk67U5NJIQM2YX+w4E+4Kaq+FlKHzr3tOc62UYDY3NuQDIz2Xuse9uE965qsbWZ14Wea64Ho9E1ofCwjcACOBG7wU3M5Rs2jF0wQ9jmH0gW+IsouQtHc806IMswG4a1o52AsL+C5K6+K57fR8r0svB/kosTuKFCApICgEsLlDLwZsqd6wkjtgzKvwVDYjcy/NSirREyZ8fmnLew5tPKxWidzF3jsIwykkP82ARniwkNPa0ELaNapHff373nHUwuHqfNHK+zT8c0zZw6uaPkGQk/JM0H2ZIz8VvHFx/dHk/X1OOfRE9tOafevun9iVuplFxqx+aF3wjWqxFLt5ehzS6OxS2KL8fWxcNT9H73VnhH/wCNW6+jxfJ+hn+hxv8Axrmv+xczU3Rl7ltZIeBc1o/0xD4p+oore+T9CkujMZJ/Il4x9SdmhKeMg01IyK32sznSvGW1oeSB3WVZYyK+SPM3o9CTk/5s0lwjq/TzL6ZjQ8hhxyHz5beaDubw/dedOpKpK7d372H0FDD06EMsVZcN77/QzZJ2ty4blVzUdDaNOUtTEqKi4tuWcp30N4U7amkrSCoiVqmnq3WBW8VdnBVdkeafJck8V7cVZJHxlSeeTlxZ9A9A9Fg0aZD9tPK8djA2H4xO8VV7Sp0ZQAgPPO1rZ6jvEICw62t/pn2ggI3a3j+mfa/ZAWs1pbI5rSzCL3vivsB5K9PaVnsOT9NWnBI8Mab2/RXlpoVijkV1kaFEB1voJ0hlUQHiyVvO4wv+DPFbUnoZzOp1NIHtc1wuHAtPYRYrRq5RO2pyjS1EWtfBJ5zCGk82tAjd2OjDe9pVI0usg4b0dSqKnUVTdL2+T+h5ymqZICbX5jjzF8j2FcSll+Fno1KSmroln1huCGtsTtyF+y9rj3q90cypWI6CjkkbJIAXWGN2Xot853IAb1jVi5K63Hbhaipzyvf5lLrkPVuLoCl0IF1IAKgXMmKosquJrCpYzIqsLJwOiNZGTHM07VRo3U0xIzgpTIkjAnYtEznnExbluwq+j2mGsdhPFpaRuxx8VHVossRNE7dY5h6RTq+0n9U96JHa0TneSjg97EcTwiuRNBLPN57sDd/E/JYyyrtOun1s9vwrs2mzZWNibhZlz39t1RSZtlgjGdXc1GUt1qIpK7mpUCkqyMGaqutFE551UzS6XqvJtxy+a7MNTvI8fpHEZaTS2vQ1VHTvlkZFGMT5HNYxvFzzZo8SvSPmz641e0U2kpoaduYijay/rFo8px5k3PeqEmwQBAc4noJG7WlAYUjSNoIQELiUBjTNJBCA8TpfUh0ry/r3En1m3/VTcWNQ/UGQfag/l/dQCF2pjhtf7kBs9VqZ2j6llRiJaPJk/wCG7Jx/Lk78qvCVmVkro75SuDgCM7rpMTU60ariqbjZZszRYX82Ru3A+2YzzDhsKq7p5o7TWE0lllqn9O1e9TmektDGIls7TEb5CQBoP4Zb4H9oPglR0aus1Z+/A6KMqtLSm1JcPxtXhoU0Xq6J3ARNMpvnhwyAdpacLe15AXN1UFsdzeeKn+5JP3x9GdR0Dq42kiIdZz3iz97QPUFxmOJsL8AAAN6cEkcFSo5Sucn1v0CKWQmM3iNyBvYOB4gcfFefWw+R3jsPcwuPVRZZ6PzPOiYLlsehnRd1iWJzIY0FxiQXGJAVDkFyRk5Cq4l1UaMmOuVHA2jXJfpIKjKadamLtKjUaMt6pqm7IyRLupaozMsoQL2yMbuCizZZShEsl0jzUqmUliTFfXK6pmLxBE6sKtkM3XZE6qKnIUdZkMlVYXJV1C7sjKdbKrtmpqJ8Rvu3LvpU8iseDia7rTvu3HZ+g7UcttpGoba7SKZhGeFwsZyOYuG8iTvBVmYHZ1ACAICx0QO0BAYdRoxjtwQGkrtX27hZAaCs0S5uxAaySG21AQuiQGPJAEBiTUYO5AbXUrTfUOFJMdmcDyfPjH2ZPrM2cxY8V0U530MpR3nSKeUFXZQyhZZsktfIAOSlRBoNOaVaxpJKu3ZBI4Tr9rD1rjG0/i5Dc3tO/wDdYN3dzZK2h4xshGwkKjintReNScdjZPBUyEgA3PNZujA3jjKq3mzsePuWboI2jj5b0MbuSq6DNo9IR3plevPBUdKRtHG03vKipCo4NG8a0XsZeJwosXzou60KLE50XCVLE5i4T81Fi2cfSuaZR1rLHVnNTkKus+JE6pU5SjqFhnU5SucifWNG8K6pye4yliIR2shfpFu65V1QkYSx0Fs1IH6QJ2BaKgt5zyx0n8qMvQ+h6qtfggikmdwaPJbzc42aztcQtlGMdhyVKs6nzM7NqH0NNic2bSBbK4WLaZucbTxlcfrN3k2w/iS5Q6+FACAIAgCAIC1zboDXVlOCgPNaSpG8kBoZorHLNAY72ICCRqA1uk6RsrcLrixDmuBs5jhsc07iFKdgU0brzNR2ZVAvYMhUMGRG7rG+ifctY1OJm4HqqXpDp3i7ZGnvV88SuVmBpfpEhaPPHjZQ6i3EqDOaay68PnuIyQPWOXsj9T4LNtvaXStsPHF1+ahsklipi7fYf3uUXJNlTsawWaO07yqgkxIC0oChBQFpaUBbgUZVwLqpNbGxgVckeBdYiot5XAU6uJb9VV4lcBUdXEn9XV4jqu1T1cSP1NXiVFP2+9MkSv6ipxLxSKckeBDrVHvKnRodturWsZuTe1hugGnihBNHqy073e75Kbg2lDqpGSAb94J9wUXB0nV/ouDmhxlwt4Bhv77IDoGhNWo6YeTJM4/ekdb2QbIDdoAgCAIAgCAICOSEHagMGo0Ox24IDXT6sNOywQGvm1UfuKAwpdWZh6N0Bgzavy74ygNfUauE+dCfZKA0lTqFTu205HZib8EBhP6Paf1Hj8zkuCL+AoBud3klAV/gyIbAUBQ6ptGwIC06rjggLDq1yQFv8NHgfBAP4Xf6p8CgKjVKU7I3+yfkgL26lznZFJ7DvkgJW6h1J+xk9g/JASs6PKo/YP8AZsgJ4+jWqP2Lu8tHxKAy4ei2qPoAdr2/NAZ0PRPOdrom9rifg1AZ8PRK70pmDsa4/JAbCDopjHnTE9jAPiSgNhB0aUrdrpHd7R/tQGyptR6Jn2WL8TnH3XsgNvSaKhi+riY3saAfFAZiAIAgCAIAgCAIAgCAIAgCAIAgKWQFMI4BAUMTeA8AgKdQ31W+AQFPozPUb4BAPozPUb7IQFeob6rfAICvVN9UeAQFcA4DwQFbICqAIAgCAIAgCAIAgCAIAgCAIAgCAIAgCAIAgCAIAgCAIAgCAIAgCAIAgCAIAgCAIAgCAIAgCAIAgCAIAgCAIAgCAIAgCA//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xQWFBUXFhUVFhQYFhgVFxQVFBUXFxQVFRUaHyggGBwlGxQUITEhJSkrMS4uGB8zODMsNygtLisBCgoKDg0OGhAQGywkHyQsLDQsLCwsLC0sLCwsLCwsLCwsLCwsLCwsLCwsLCwsLCwsLCwsLCwsLCwsLCwsLCwsLP/AABEIAK4BIgMBEQACEQEDEQH/xAAcAAEAAQUBAQAAAAAAAAAAAAAAAwECBAUHBgj/xABHEAABAwICBgUICAQEBgMAAAABAAIDBBESIQUGMUFRYQcTcYGRIjJCUpKhsdEUM0NicoLB4RYjU/AIJKLCc4Oys9PxFVST/8QAGgEBAAMBAQEAAAAAAAAAAAAAAAECAwQFBv/EADoRAAIBAgMECAUCBgIDAQAAAAABAgMRBBIhMUFRkQUTYXGBsdHwIjKhweEUQhUjM1KS8VPSBqKyQ//aAAwDAQACEQMRAD8A7igCAIAgCAIAgCAIAgCAIAgCAIAgCAIAgCAIAgCAIAgCAIAgCAIAgCAIAgCAIAgCAIAgCAIAgCAIAgCAIC2SQNBLiGgbSTYDtJQJXMSl0vBICY54ngGxLZGOAPAkHLYVCknsZo6NRbYvkXHSkA+2j9tvzS6JVCq/2vkw3ScJ2Sx+235pmQdCqv2vkyZlQw7HNPYQUuUcJLamSqSoQBAEAQBAEAQBAEAQBAEAQBAEAQBAEAQBAEAQBAEAQBAEAQBAWyyBoLnEADaSbAd6EpX2HltJ66xNu2Gz3cTs9nafcobR1U8K38xzvWLS+O8s7seHygZDiDeBYzzWnO3ktueayk7nqUYQpxb2JbX71fcaEaXqpM44LN3GV+G/5G3IXPJrfLkd9LrpL+XSVuMnb6IubLXn/wCs3/8AV3yWeen2/Q26rGv/AI1/k/QkxV3rUx/LIP1TPT7eaJdHG8afJ+peyprxtbTHsfKPi1Tnhxf0I6vGb403zX2MmPTldHsgv/w6gD3OA+Kspx3S+hnKFZ/NRi+6S+6RnQ6+VUfnx1Q7AJQPZcfgrqct0kc06VL9+Hku5J+TNjT9KoaQHyhp4SxuZ7yB8VdTqcLnNLD4B6NuL7U15nodH9IjJNgjf+B4+GanrmvmRT+FUqn9KonyZuqfW+F3nBze4H9/crKtFmM+iK8dlmSRa105eGHG25sHOYcBO6723DfzWV+sic0sBXiruJvVc4wgCAIAgCAIAgCAIAgCAIAgCAIAgCAIAgCAIAgMTSekI6eMySGzR4uO5rRvKlK5DdjlmndNS1b/AOZ5LLnBECcLR971ncz3LaEdLk1JZfhXj3/jZ3mslpgADltFvj8AVNTSDuMMm60UuJpqs9ZKAfNjAfyxOuG+Aa4/mC8yT2n1FOClJJ7Fr47Fys34pm80RoWeo+rZZvrvOBvcLFx8Lc1VYaUtXoXq9MUqfw01mfJc/wAW7T09N0eyHz6kDkyL9XOz8FqsLDt5/g4J9NYlvTKvB+v2JZOjqT0KvPg6EEf6XBT+mp9vP8Gf8bxS3x5flGrrdT66LMMjnHGN+F3sPt/1LOWDX7XzOql/5A//ANYf4v7P1NHLNgdgla6F/qyNLD3XyPcSsJ4epHaj1aHSeGraRlZ8Ho/rt8CZZHcVIB25oVaMCo0FTPvihZc7SG4Xe02xWiqTWxnLUwWHqfNBcteZENBln1NRPFwbj6xnsvv8VbreKTMXgFH+nOUfG65O5e2eui/pVA5XhkPYDdispQfFfUo4YqH9s1/i/uvI9Hq10hiJ7YqgSRAm2CUWH/Lk809l1tCUl2o87FUqNbRxcJ7rqyfjsfO51aKQOAc03BFwRvB2LpTueDKLi3F7UXoQEAQBAEAQBAEAQBAEAQBAEAQBAEBZNK1gLnENA2kmwHeUJSb0Rq5dY4Blic78LHEdxtYqG0jojhKr3fVFGazU52ueO2OT4hpCjOizwNbgua9TJGm6f+tH2F4B9k5qVJPRGUqFWKu4vkcq1k01JW1eLNtNBibE05GSQ5OlcOAFwO09p2UdbGMHZOfDZ37vUjp4966Ec7ItIP3cr+Oz4HxXPiZWjY9HoynmqOXD7lNR9EicyTPF29c8NG0Hq7MB7LsOXeuenTvZs6cVipXlBbL87actDqOj4gBktWcSNqxQGW1tfFAwyTSMiYNr3uDGjvOSWvsM2YWj9aKOdwZFVQvedjBI3E78Lb3PcjTRBsaqlZK0tkY17Tta5ocPAqE7A5/rJqY6F2Ojjc6Mjy4GuHkHc6MOOw+qCsq1FVFdaPzPT6O6Rlhnlndw4cO6+7sPNTNez6yGeP8AFDIB7WHD71yPDVFuPfh0thJaZrd6a+1iOOsjJsHtJ4YhfwVHTlHamdMMTRqfJNPuaMgKhsVUgtmha9pa9oc07WkXB7lZO2qKThGcXGSuj03R7pTqHCje4mN1zTucblpAu6Ak7cgXNPAOG7PspTufMdI4RweZe1+PLubOhLc8gIAgCAIAgCAIAgCAIAgCAIAgCAjqJgxrnuNmtBcTyAuVKV3YHKajWZ1XeU5NxOEbdzWg2B/EbXJ52WfWZldbD2IYdUfhe3eYjq08VRs6opFWVZ4qppoVfLivnyV07GFRZrpmIw3Nr5jIjh/f6LupvN8R8/XWRqnw+r4ma0LU5zUaSntiduFz3AfILzsRK8mfRdG08lNN79ffges6PaXBQ099row8/ik8snxcVtFWR5Td9We0pVDJRnsVQzmvS1o+SSWJ17x9U5sYPmia7i6/AluDuaeBXRSjmi7bfsceJlls9xw4TyxvdHJHdzrDC9hxMLXA3jItY5WvmLHvWOtzRZWro+g+iHT0s8UsEzzIYOrLZCcTiyTEA17triCw5nMg8kkrakxlc6CqljnfSxpOpZ1UMD3xte17nOjJa95bazGvGbQL3NuI3bdqcbpy4GNWeWxwyk1lkD3Fz5dhw3cJRjuLdayUFr22vcW4LPMXy6HaNQKej0jC9stLHFPFhxmHFA14ffDI3qyMPmuBG4jnZRJb3r3mlOrKK+Btdza8j0E/R9Afq5aiLskEn/da5ZunB7UdcekMVHRVH42fmmYFRqDMPq6pp5SQ5+0x4A9lUeHh2nVDprELak/D8/Y0Wl9Xa6JpxU/WtFnCSmkD5GOabte2N4acQIByvsUKhl2M1l0tCqstSFu1O/nb7nttQNaWaRpRKCOsYerlAFrPb6QacwHDMDde25bK+88mrGKd47H7t73WZ6VSZBAEAQBAEAQBAEAQBAEAQBAEB47pX0mINHvzt1jmxcPP/wDSSbUJNcPPQ3wqTrRzbL35fk5Vq/U3YWb2m/cf3uuWk9LHt142lmNkStCqZVigs5GXE1WsZuRK6la/aM9xGRHeFaLa2GVSnCorSRjVULoyBjdhI2mx7QCrvESRhDo2nN3UvA19ZR/SGOjYc3Mc2+Vm4gW3OewXXNdtqx6mSMYSTe1Nc0et0dpgwxsYWM8lrW3DznhAGzBls5rbrJLcuf4OBYGm/wBz5L1NpBrUBtZ4OxfHCquq+Bb+HLdL6f7Mj+LCPRZbm5494YQPFUdZ8C38NXF8l63IarWfrGObJTRvZvvM2x7PJ29mYSOJkndL6ky6Jg9HP/1Z5GsjpXusWyRi/mtqY3W7C+MnxK3fSDekoxv3+hzP/wAcp7Yzf+L9T1+qdVBTRFlNTOwk3c7rWuc93Fzja/YMhuWbxDk7teREujFT0z/Rm+brBxhkHYYz/vTrewo8A9019fQ1+ndJU0zAydr47eUxxMbXNOzE3yj8CFeGJyO5SfRU6sbXT7r+hzLS+qlJLJiZLTFxObnMexxvvLYw4OPNbPFUJbrPwZh/BcZDSL0PddH+jqaiZI4TOlkkLcbhFIGNDb4WNBB9Y3O/LYs51ovRF10fXgrNfVep68aXh3yNH4jh+NlTPHiP0tb+1+GvkSx6Qid5ssZ7HtP6qc0XvKyw9WO2L5MyAb7FYxascn08w6E0s2rZlR1rsE7RsjmOZcBzzePz8kfE0pNP4Hsf0e5/Z9ncdXjeHAEG4IBBGwg7CEKNNOzLkICAIAgCAIAgCAIAgCAIAgCA5F/iQf8A5KmG41F/CN1vihK2M5zq1VZxuJ85oae0j5gLiXw1LH0cX1lBS7EeuXQc6ZfGhLZkNkHEKTMk+lAAkuAA2m+QS6WpNm3Y8rpbSwe50j/q2CzQee8jfe17cgFyylnl5HoQSow18STV7WaKcGNl2vtch1gX23tI224fuuhRcUcEMTCrN2NjJOVRnbEoyoWUjrpWZlxVJG9Z5mdXVpmRHV2z2j3t5t+SnPfaZujbYZ1JJ5WJnnW2ixJHb5zhyBV4U3LWK2HNXqU6aSqtJPZfT8Fnlkm8j7HhJILcgCTl3qijxfmavKlpFX7l6IgkgF8y/veSpyR7eZKqS3JckW9Qzi/2lGSPaT1tTs5AU7OL/aTq49o62p2ciQRt9aT2ypyR7eZXrJ8FyJmPtsllHZI5TlXF8yrbe2MeSJ21Tt8sh7SHfEKbdrKOC/tXvxJo6oDO+fHDHfxwqysUcG/9v1INKRNqYzFNJI+M2uwuaW3BuDYtyIO8KybWxsylh6claUE+fqbLRGk5aaJsUcoLGCzesYXkDcMQc0kKVKS2P6GNTBUpu7i/B+qZkyay1e59OP8Akv8A/KUz1OK5fkquj8NvUv8AJf8AUodY6kbZWflit8XFTnlvf0K/oKO6L5/hFW61TDa4H8g/RTnfEj+H0nu+pPHrhINrWHuIPjdOtKvoyD2X9+BsKPXCN2T2lvZn7v8A2rKqjCfRc/2u5v6WrZILscHDlu7RuWiaew8+pSnTdpqxMpMwgCAIAgCAIAgOU/4iacvoae236UG+1FIf9qJXdidzOR6MjwRht72vn2kn9VyYiOWZ7/R081Bdlz1OhavE0tcbkbOJH7fJTSldWZavCzui7S9cWANabOO08By5lKk7aIUaak7vYQaG1dnqQHNAYwkgSyHC1xG0MABdIduTQdiwUbnTOtGno9vBffcvE9jo/o0BAxmofvuxkdO3sPWkv/0BaKizin0jbZlXOT+mn1PDdMOjY6LqadjC1zg6V95utu0HCy4wNDTcO2X2LanTyyOLFYuVSFr3v2W2eLPAUbJWOa9gIc0gg7Mx27QunI3uPPjPK7o6fT1Akja8ZYgDbgd47jcLmkrOx9BRqKcVJArNo6YTsXxyrCUT0KVW5tKChllbjjZjAJFg5odcGxycRl37lhNqO0rLHU4ScWn3+2J4nRn+Y18VrE4mlrc72zIwm9jsO5TCWZXjrbgXhisNU0jNX4PT6MubMRz7PkrKZs6ZK2oBy9yvnM+r4FjuSXGUsxpmJyIrjTMMiKh6ZhkKiRMxGQuEqZh1ZeJVOYjqy8TFTmK9Wi4TpnI6or1ynOR1RC6RMw6sp1ijMWVMvkcAAQ7McRa3fc5K0nFJWd/Azgqjcs8bW2O97+VjO0bpF8ZD2EtOR/Yj9EjNp6EVqEKsbTWh0XQelW1DL7HDJzeB4jkV2QnmR8ri8LLDztu3M2KucgQBAEAQBAEBodYtLthkgBAILiTcA2uMNxwyc4d60hFPaUk2thwzXTRApK6eJgtGXCWMDYI5RiAA3AOxtHJq5MXtT7D2uipfy5Lt+34NTFIQbg2I3rk2HrbdDoOpmpLqgiaoFwbEMde1rXBkHpEi1o8hbN25p1hBzZw4jFxpLLD33evLidZ0fo9kQ8kZ2ALjbEQNgy2N4NFgNwC64wUTxalZz7vfviY+susEFDAZp3WaMmtGbpHnYxg3k2PIAEmwBK0jFydkYt2OXTam1Glqk11ZaijcGiOMjHMI2jyRY2DL3Juc7k+SMlrFJfLqyspcTcR9HGi2Ns5s0p9Z0zmk87R4R7ldZt5S5odPaDhpCxlPiEbg4gOcXYXAjF5RzscQy7Vy4hWlfiex0fO8HHh9zTuC5j0kyJUkjppyN1q1Wljy2wJPltztwDhcdx7zwWNSKlHaYYiNql+Pmvfmex0npBzImyAE5Frm33OFzfsLR4lY9GtQxEocV5e2eRjqdo3PMU9O2UHrY2wyBzvKYeqD8LiM2nIu2bb717c6MJbUclHGV6P9ObXlyehWj0aJmPdHMwmM2cyXyXedhDg9gI3j0d65Z4JbYs9eh0/NaVYp9q0fp5FKzRU8Iu+N4btxC0jLWviL2E4Rn6VlyzoVI7uR7FHpPC1tkrPhLT67PqYOK+dr9husbnoZSUSDDbAb+tc+8bFdzhktl143+xgqVbrszn8H9uVf/V7lmPt8Cs7nRoA/t8ClxoXB/b4FAVDx/YIQaFesHEeKkjQqJBxCXIsiWIAmxIbzOzv4LSCUnZu3eYV5ypxzRg5ditfv1auWPCqzZakXWcPKPuHaf7KgXW4NzNrF7tuFoJtwNhsH3jl2K8ISnpFHPiMRSoLNVlbs9FtN/orQrpCBJI2InMMFnyFp9LbZudh6QzC1rUJ0qbntt5HiVenMztTj4v0XqbCCQ0VSLlxZsJIzcw5E2G0g2OXDmq4epdKRpUf6vDu/zL3+D3lPO2RrXscHMcA5rmm4c0i4II2iy9A+dJEAQBAEAQBAc16WpizyhtbFiHbidb9FpHSNyrV5WPH9Ix61lDUkDFJTmN5+9EQQPF8iwxSvGMvep6XRTtOcfen+zRap0gmq4Y3C4LiSDsOFpcARvF2gEcLrhPYqyywbPomkjDGgDZ/ZJPEk3N+a9GnCyPmqk3KRJJUtY0uc4Na0FziTYBrRck8gFaVltMzweim/TJhpOpHkZ/QIHbI4b5VL2n7R9g4cBh25W2Ud3MzkzI0jpcknNWvYixqX6SPFRcmxp9Z6rFCH72Pa7tDrsI/1DwXPifkvwf4PQ6Nf87LxT9fsaSKZrxceG8dq5VJPYew4uLsyjgjRMZ2Lb7NxBuCNoPELOzWw2bjUjlkbqHWCYMweQQLEHDZ2RBzObTs9XesoRUKqq63XpYyq4JVYZFK3h/oppasZOwtEb2ucXPJxh4xvAuc8Nrm5yHcu9YyG+6PNn0JiF8rT8befqV0DL9HMkgkF+rcMBa/NzmkC3k4TYlu+21bQxNJ/uXkcdXo3FR2034a+VzoGhn0lU7rIpQZAQSxshYQWnK8YOQJa3dmArNprQ5HGcHaS+zPJax0PVVk0YtY4ZWgCwAlBu0D8bZD3rycXBKd1vPsOhMRKeHcZftdl3e/pYwOrXMezmKYEFymFQTdDCpF0LFBcqAVNyLouDSpuVdh1P3fcpI+EoYh6o8FGpNol8bcwXMLmgguaDhLmg+U0OHmkjer02syzLQwxKlKlJUpWlbT327Ow9nUyUkcD2skYA5uTYY7OubZusCS8cTbmV60alNaXXM+JnhsTNuTjJvuZ5umlxSNEzoxYWbKH4Msr4idlxxGRtfYrdbB70U/SV1thLk/Q2OsFfFKGFkrXvuWnC9rjkCC4hpIANgbjLZmvHhTdOUobtz7H29h7XR+dNJprw97zA6NtZTDVPoZT/Le9zoPuPd5Zj5Agm33gfWXsL46akeNiKfVVpQ7fyvodYVDMIAgCAIAgOc9LMd2OPCEHwe660XyMhfOjx+tUJ/8Ai4L/AGdQSPwSNfb3uCzrRvROvAztibcdDymgq/qKiKX1HXPIEFrj3BxK8496cc0XHifQsFT1sQMb8JIu11g6x5jYeB/RehB54WTsfN1I5Janl9Y+vnfDRTBuGZznSSMdtpocLphbJzcZMUe/6zaVhRoV+tvVkmls0s7+9eQqTpqHwJpmTpir3DIDIAZAAbABwXpbNDkR4fTmly13VxgOkOeZyaPWcVlOdtDaEL6vYeZr6zAf5kznO4NJA7mtI+KwcnxOiMeC9/UiZpsOa5ge4gi3lXz4bSSD3lVnJuLR0UIZasZW3kDXkZgkdi4Ln0DSe0zqau3P8fmtY1OJhOlviZQeNxHitNDLVFwcqtGkaliVkqo4HRCvYy4Z1jKB1wroyfJdk4AjmLqmVo2c4yVmZDCN3Z3cOzNG5PaVhTpwvkSV+GhfdQXsLoLFbILlQwIQ2y4NCmyIuyVrRwVlYo2zPmihDWmN5LvSaWYbcwQSNy0ajbRnLCdZyanGy3NO5iucAq3NkmzAr6stbdrs+GSxnNrYzop01vR5Os1vnjNsIN9mW1awg5LacFfEqm7OBstE62CSwkGEnfuUSzR7TWlVhU7Gb8yg5ghVzJnSotaGJUVwaMsz7vFR1iLum7anitJVThMHtOF7bODhtDw8ua4dht4L18C70teLPjumY2xOnBfdfY+kdXNKCqpYZxl1kbXEeq61nt7nAjuV2rOx5yNkoAQBAEAQHiukilxwyAbTTyW7QCQtI6wZC0nHvPA6yzYtGy/dfC4chjaT7rovig4llLq6qlwPAgryj6c6L0a604P8vK7IeYT6oGzuA9kbsJvtSnlZwYzD5/iXv3596PZCTHV1El79VFDTt+65955c+YfT+yF6dPVXPCqaOxqNM1AY17zsaCT3BTJ21IiruxzSrqiyIyu+slOLsv5o/KCO8lcbe87oxTdtyNbonRjprvds8SeJ/c5KIwc3ZG0qkaau9TOqNHtbsIO/aLi3ILWeEcVdlYY+71S8CBeWfRJ3VyhQFEIKhxGzJCC8VDvWPiVN2LLgSNqXesfEqruXjYudM87Lqmm80vLcQyiVoDnYgCcjuvw7VZZXsM5dbH5iaDS0rfSJRxJjXkjOj08/kquLN44gyI9OHeQqNSNVWjvJf4jaNufYijIOvTW8gfrWNjWq6pyZjLF047SP+IJ3eax3c23vK0WHqM5pdKUI715lPptW70Hd7gP1Vlg5vaYy6apLZ5Fjoas+qO137K6wPExl06tyfvxNHpfSEkBDXODnHcDs7SrLBriYy6Zk9iM3VGgNU8yTC7QLNAuLE53Fuw+IWdS1N5YHZg4yxMXUrbNyJNMaJ6h/k3LTmOXJZqd9p0VKHV2cdhtdH1Zw2K5Jx1PTo1Lx1KVEyJEzmeZ0i/y+75r28DpT8fQ+N6Yd8Qu77s7b0HVuPR7mf0p5GDseGy/9UjlvU2nmI6GqEhAEAQBAabWCnxlgOwte09+H91tS3lJ6WZxzTALdHTA7cMbXDg+O7Xe8KYxtG5aq/wCY17s9UeBo5RYMcQJL2aMyHDdnude4t2LmqUVLZozsw+NlT0lrH6oy2lzHA5tcCCDsIINwQe3euJpp2Z7cZKSutUzrOoExko3yOtikmcXWFh5EccQsN2UYyGXAAZL1cP8A00fN4xJV5JGHruP8s8esWM7nPAKVflKUPnRzzWyS5jA2WJ99v0XJI7aK0Z7jVqCKKna1wOJwBJsCOQ/veSuqjJQRxV1Kcrmq1vpGCF8sLgHsAeN18JBIsdoIBuFrUq5omUINPU8ziBzbsNnDscLj3FeLVVptH1uFnmoxfZ5aFFQ6CiEFFJAUAnhCqy8DZ0zQsJHbTRlxyWBBALTkW8VCdmaySaszVV+jGn6t4Yd2IF0Z5G2bDzzHYuiFRbzz62Hl+x279nqvr3HntI/SYPrIgBueDiYeFnjJdUIU57GeTXq4mj88NOO733mAdJScG+B+a1VGCOSWNrPZZEkelXjbG09t1dQgtxzyrVpbZPy8jNi1lkbsiZ4kfotLmLg2TjW+UfZN9o/JMxGRl38ZzbmMHiVNyLGNUayVMmWPDfc0WP6lCbIx6TRcssgbhfdx2kG57ztWVWoqcbs6cJhniKmWOzf2I6poXR4hjDRu2ni70reAHcvLu27s+wUFCKhEppalD2rOemptBKXws865mHJVvcjLlMaaVWSMZyPPVct3le1hlamj5HpCebES7LI7N/h/N6eq4de3x6pt/wBFpM4kdVVCQgCAIAgMLSTL4D94jxaT+i1pPVlJ7Dj/AEo0Zpop22s2SQyM5iTynZbvLc/uspT0t2lpSUrPfaz8NF9LHG6CoaHEvOzCWkguzab2Fv7yVLq5DRt6jTrJHAuJ4bLAeAXPWg5vMehgsQqayS2bmda6LZw+hcAb4Znjxax/+5deH/po48Y068mvehk67U5NJIQM2YX+w4E+4Kaq+FlKHzr3tOc62UYDY3NuQDIz2Xuse9uE965qsbWZ14Wea64Ho9E1ofCwjcACOBG7wU3M5Rs2jF0wQ9jmH0gW+IsouQtHc806IMswG4a1o52AsL+C5K6+K57fR8r0svB/kosTuKFCApICgEsLlDLwZsqd6wkjtgzKvwVDYjcy/NSirREyZ8fmnLew5tPKxWidzF3jsIwykkP82ARniwkNPa0ELaNapHff373nHUwuHqfNHK+zT8c0zZw6uaPkGQk/JM0H2ZIz8VvHFx/dHk/X1OOfRE9tOafevun9iVuplFxqx+aF3wjWqxFLt5ehzS6OxS2KL8fWxcNT9H73VnhH/wCNW6+jxfJ+hn+hxv8Axrmv+xczU3Rl7ltZIeBc1o/0xD4p+oore+T9CkujMZJ/Il4x9SdmhKeMg01IyK32sznSvGW1oeSB3WVZYyK+SPM3o9CTk/5s0lwjq/TzL6ZjQ8hhxyHz5beaDubw/dedOpKpK7d372H0FDD06EMsVZcN77/QzZJ2ty4blVzUdDaNOUtTEqKi4tuWcp30N4U7amkrSCoiVqmnq3WBW8VdnBVdkeafJck8V7cVZJHxlSeeTlxZ9A9A9Fg0aZD9tPK8djA2H4xO8VV7Sp0ZQAgPPO1rZ6jvEICw62t/pn2ggI3a3j+mfa/ZAWs1pbI5rSzCL3vivsB5K9PaVnsOT9NWnBI8Mab2/RXlpoVijkV1kaFEB1voJ0hlUQHiyVvO4wv+DPFbUnoZzOp1NIHtc1wuHAtPYRYrRq5RO2pyjS1EWtfBJ5zCGk82tAjd2OjDe9pVI0usg4b0dSqKnUVTdL2+T+h5ymqZICbX5jjzF8j2FcSll+Fno1KSmroln1huCGtsTtyF+y9rj3q90cypWI6CjkkbJIAXWGN2Xot853IAb1jVi5K63Hbhaipzyvf5lLrkPVuLoCl0IF1IAKgXMmKosquJrCpYzIqsLJwOiNZGTHM07VRo3U0xIzgpTIkjAnYtEznnExbluwq+j2mGsdhPFpaRuxx8VHVossRNE7dY5h6RTq+0n9U96JHa0TneSjg97EcTwiuRNBLPN57sDd/E/JYyyrtOun1s9vwrs2mzZWNibhZlz39t1RSZtlgjGdXc1GUt1qIpK7mpUCkqyMGaqutFE551UzS6XqvJtxy+a7MNTvI8fpHEZaTS2vQ1VHTvlkZFGMT5HNYxvFzzZo8SvSPmz641e0U2kpoaduYijay/rFo8px5k3PeqEmwQBAc4noJG7WlAYUjSNoIQELiUBjTNJBCA8TpfUh0ry/r3En1m3/VTcWNQ/UGQfag/l/dQCF2pjhtf7kBs9VqZ2j6llRiJaPJk/wCG7Jx/Lk78qvCVmVkro75SuDgCM7rpMTU60ariqbjZZszRYX82Ru3A+2YzzDhsKq7p5o7TWE0lllqn9O1e9TmektDGIls7TEb5CQBoP4Zb4H9oPglR0aus1Z+/A6KMqtLSm1JcPxtXhoU0Xq6J3ARNMpvnhwyAdpacLe15AXN1UFsdzeeKn+5JP3x9GdR0Dq42kiIdZz3iz97QPUFxmOJsL8AAAN6cEkcFSo5Sucn1v0CKWQmM3iNyBvYOB4gcfFefWw+R3jsPcwuPVRZZ6PzPOiYLlsehnRd1iWJzIY0FxiQXGJAVDkFyRk5Cq4l1UaMmOuVHA2jXJfpIKjKadamLtKjUaMt6pqm7IyRLupaozMsoQL2yMbuCizZZShEsl0jzUqmUliTFfXK6pmLxBE6sKtkM3XZE6qKnIUdZkMlVYXJV1C7sjKdbKrtmpqJ8Rvu3LvpU8iseDia7rTvu3HZ+g7UcttpGoba7SKZhGeFwsZyOYuG8iTvBVmYHZ1ACAICx0QO0BAYdRoxjtwQGkrtX27hZAaCs0S5uxAaySG21AQuiQGPJAEBiTUYO5AbXUrTfUOFJMdmcDyfPjH2ZPrM2cxY8V0U530MpR3nSKeUFXZQyhZZsktfIAOSlRBoNOaVaxpJKu3ZBI4Tr9rD1rjG0/i5Dc3tO/wDdYN3dzZK2h4xshGwkKjintReNScdjZPBUyEgA3PNZujA3jjKq3mzsePuWboI2jj5b0MbuSq6DNo9IR3plevPBUdKRtHG03vKipCo4NG8a0XsZeJwosXzou60KLE50XCVLE5i4T81Fi2cfSuaZR1rLHVnNTkKus+JE6pU5SjqFhnU5SucifWNG8K6pye4yliIR2shfpFu65V1QkYSx0Fs1IH6QJ2BaKgt5zyx0n8qMvQ+h6qtfggikmdwaPJbzc42aztcQtlGMdhyVKs6nzM7NqH0NNic2bSBbK4WLaZucbTxlcfrN3k2w/iS5Q6+FACAIAgCAIC1zboDXVlOCgPNaSpG8kBoZorHLNAY72ICCRqA1uk6RsrcLrixDmuBs5jhsc07iFKdgU0brzNR2ZVAvYMhUMGRG7rG+ifctY1OJm4HqqXpDp3i7ZGnvV88SuVmBpfpEhaPPHjZQ6i3EqDOaay68PnuIyQPWOXsj9T4LNtvaXStsPHF1+ahsklipi7fYf3uUXJNlTsawWaO07yqgkxIC0oChBQFpaUBbgUZVwLqpNbGxgVckeBdYiot5XAU6uJb9VV4lcBUdXEn9XV4jqu1T1cSP1NXiVFP2+9MkSv6ipxLxSKckeBDrVHvKnRodturWsZuTe1hugGnihBNHqy073e75Kbg2lDqpGSAb94J9wUXB0nV/ouDmhxlwt4Bhv77IDoGhNWo6YeTJM4/ekdb2QbIDdoAgCAIAgCAICOSEHagMGo0Ox24IDXT6sNOywQGvm1UfuKAwpdWZh6N0Bgzavy74ygNfUauE+dCfZKA0lTqFTu205HZib8EBhP6Paf1Hj8zkuCL+AoBud3klAV/gyIbAUBQ6ptGwIC06rjggLDq1yQFv8NHgfBAP4Xf6p8CgKjVKU7I3+yfkgL26lznZFJ7DvkgJW6h1J+xk9g/JASs6PKo/YP8AZsgJ4+jWqP2Lu8tHxKAy4ei2qPoAdr2/NAZ0PRPOdrom9rifg1AZ8PRK70pmDsa4/JAbCDopjHnTE9jAPiSgNhB0aUrdrpHd7R/tQGyptR6Jn2WL8TnH3XsgNvSaKhi+riY3saAfFAZiAIAgCAIAgCAIAgCAIAgCAIAgKWQFMI4BAUMTeA8AgKdQ31W+AQFPozPUb4BAPozPUb7IQFeob6rfAICvVN9UeAQFcA4DwQFbICqAIAgCAIAgCAIAgCAIAgCAIAgCAIAgCAIAgCAIAgCAIAgCAIAgCAIAgCAIAgCAIAgCAIAgCAIAgCAIAgCAIAgCAIAgCA//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SEhUUExQWFBUXFhUVFhQYFhgVFxQVFBUXFxQVFRUaHyggGBwlGxQUITEhJSkrMS4uGB8zODMsNygtLisBCgoKDg0OGhAQGywkHyQsLDQsLCwsLC0sLCwsLCwsLCwsLCwsLCwsLCwsLCwsLCwsLCwsLCwsLCwsLCwsLCwsLP/AABEIAK4BIgMBEQACEQEDEQH/xAAcAAEAAQUBAQAAAAAAAAAAAAAAAwECBAUHBgj/xABHEAABAwICBgUICAQEBgMAAAABAAIDBBESIQUGMUFRYQcTcYGRIjJCUpKhsdEUM0NicoLB4RYjU/AIJKLCc4Oys9PxFVST/8QAGgEBAAMBAQEAAAAAAAAAAAAAAAECAwQFBv/EADoRAAIBAgMECAUCBgIDAQAAAAABAgMRBBIhMUFRkQUTYXGBsdHwIjKhweEUQhUjM1KS8VPSBqKyQ//aAAwDAQACEQMRAD8A7igCAIAgCAIAgCAIAgCAIAgCAIAgCAIAgCAIAgCAIAgCAIAgCAIAgCAIAgCAIAgCAIAgCAIAgCAIAgCAIC2SQNBLiGgbSTYDtJQJXMSl0vBICY54ngGxLZGOAPAkHLYVCknsZo6NRbYvkXHSkA+2j9tvzS6JVCq/2vkw3ScJ2Sx+235pmQdCqv2vkyZlQw7HNPYQUuUcJLamSqSoQBAEAQBAEAQBAEAQBAEAQBAEAQBAEAQBAEAQBAEAQBAEAQBAWyyBoLnEADaSbAd6EpX2HltJ66xNu2Gz3cTs9nafcobR1U8K38xzvWLS+O8s7seHygZDiDeBYzzWnO3ktueayk7nqUYQpxb2JbX71fcaEaXqpM44LN3GV+G/5G3IXPJrfLkd9LrpL+XSVuMnb6IubLXn/wCs3/8AV3yWeen2/Q26rGv/AI1/k/QkxV3rUx/LIP1TPT7eaJdHG8afJ+peyprxtbTHsfKPi1Tnhxf0I6vGb403zX2MmPTldHsgv/w6gD3OA+Kspx3S+hnKFZ/NRi+6S+6RnQ6+VUfnx1Q7AJQPZcfgrqct0kc06VL9+Hku5J+TNjT9KoaQHyhp4SxuZ7yB8VdTqcLnNLD4B6NuL7U15nodH9IjJNgjf+B4+GanrmvmRT+FUqn9KonyZuqfW+F3nBze4H9/crKtFmM+iK8dlmSRa105eGHG25sHOYcBO6723DfzWV+sic0sBXiruJvVc4wgCAIAgCAIAgCAIAgCAIAgCAIAgCAIAgCAIAgMTSekI6eMySGzR4uO5rRvKlK5DdjlmndNS1b/AOZ5LLnBECcLR971ncz3LaEdLk1JZfhXj3/jZ3mslpgADltFvj8AVNTSDuMMm60UuJpqs9ZKAfNjAfyxOuG+Aa4/mC8yT2n1FOClJJ7Fr47Fys34pm80RoWeo+rZZvrvOBvcLFx8Lc1VYaUtXoXq9MUqfw01mfJc/wAW7T09N0eyHz6kDkyL9XOz8FqsLDt5/g4J9NYlvTKvB+v2JZOjqT0KvPg6EEf6XBT+mp9vP8Gf8bxS3x5flGrrdT66LMMjnHGN+F3sPt/1LOWDX7XzOql/5A//ANYf4v7P1NHLNgdgla6F/qyNLD3XyPcSsJ4epHaj1aHSeGraRlZ8Ho/rt8CZZHcVIB25oVaMCo0FTPvihZc7SG4Xe02xWiqTWxnLUwWHqfNBcteZENBln1NRPFwbj6xnsvv8VbreKTMXgFH+nOUfG65O5e2eui/pVA5XhkPYDdispQfFfUo4YqH9s1/i/uvI9Hq10hiJ7YqgSRAm2CUWH/Lk809l1tCUl2o87FUqNbRxcJ7rqyfjsfO51aKQOAc03BFwRvB2LpTueDKLi3F7UXoQEAQBAEAQBAEAQBAEAQBAEAQBAEBZNK1gLnENA2kmwHeUJSb0Rq5dY4Blic78LHEdxtYqG0jojhKr3fVFGazU52ueO2OT4hpCjOizwNbgua9TJGm6f+tH2F4B9k5qVJPRGUqFWKu4vkcq1k01JW1eLNtNBibE05GSQ5OlcOAFwO09p2UdbGMHZOfDZ37vUjp4966Ec7ItIP3cr+Oz4HxXPiZWjY9HoynmqOXD7lNR9EicyTPF29c8NG0Hq7MB7LsOXeuenTvZs6cVipXlBbL87actDqOj4gBktWcSNqxQGW1tfFAwyTSMiYNr3uDGjvOSWvsM2YWj9aKOdwZFVQvedjBI3E78Lb3PcjTRBsaqlZK0tkY17Tta5ocPAqE7A5/rJqY6F2Ojjc6Mjy4GuHkHc6MOOw+qCsq1FVFdaPzPT6O6Rlhnlndw4cO6+7sPNTNez6yGeP8AFDIB7WHD71yPDVFuPfh0thJaZrd6a+1iOOsjJsHtJ4YhfwVHTlHamdMMTRqfJNPuaMgKhsVUgtmha9pa9oc07WkXB7lZO2qKThGcXGSuj03R7pTqHCje4mN1zTucblpAu6Ak7cgXNPAOG7PspTufMdI4RweZe1+PLubOhLc8gIAgCAIAgCAIAgCAIAgCAIAgCAjqJgxrnuNmtBcTyAuVKV3YHKajWZ1XeU5NxOEbdzWg2B/EbXJ52WfWZldbD2IYdUfhe3eYjq08VRs6opFWVZ4qppoVfLivnyV07GFRZrpmIw3Nr5jIjh/f6LupvN8R8/XWRqnw+r4ma0LU5zUaSntiduFz3AfILzsRK8mfRdG08lNN79ffges6PaXBQ099row8/ik8snxcVtFWR5Td9We0pVDJRnsVQzmvS1o+SSWJ17x9U5sYPmia7i6/AluDuaeBXRSjmi7bfsceJlls9xw4TyxvdHJHdzrDC9hxMLXA3jItY5WvmLHvWOtzRZWro+g+iHT0s8UsEzzIYOrLZCcTiyTEA17triCw5nMg8kkrakxlc6CqljnfSxpOpZ1UMD3xte17nOjJa95bazGvGbQL3NuI3bdqcbpy4GNWeWxwyk1lkD3Fz5dhw3cJRjuLdayUFr22vcW4LPMXy6HaNQKej0jC9stLHFPFhxmHFA14ffDI3qyMPmuBG4jnZRJb3r3mlOrKK+Btdza8j0E/R9Afq5aiLskEn/da5ZunB7UdcekMVHRVH42fmmYFRqDMPq6pp5SQ5+0x4A9lUeHh2nVDprELak/D8/Y0Wl9Xa6JpxU/WtFnCSmkD5GOabte2N4acQIByvsUKhl2M1l0tCqstSFu1O/nb7nttQNaWaRpRKCOsYerlAFrPb6QacwHDMDde25bK+88mrGKd47H7t73WZ6VSZBAEAQBAEAQBAEAQBAEAQBAEB47pX0mINHvzt1jmxcPP/wDSSbUJNcPPQ3wqTrRzbL35fk5Vq/U3YWb2m/cf3uuWk9LHt142lmNkStCqZVigs5GXE1WsZuRK6la/aM9xGRHeFaLa2GVSnCorSRjVULoyBjdhI2mx7QCrvESRhDo2nN3UvA19ZR/SGOjYc3Mc2+Vm4gW3OewXXNdtqx6mSMYSTe1Nc0et0dpgwxsYWM8lrW3DznhAGzBls5rbrJLcuf4OBYGm/wBz5L1NpBrUBtZ4OxfHCquq+Bb+HLdL6f7Mj+LCPRZbm5494YQPFUdZ8C38NXF8l63IarWfrGObJTRvZvvM2x7PJ29mYSOJkndL6ky6Jg9HP/1Z5GsjpXusWyRi/mtqY3W7C+MnxK3fSDekoxv3+hzP/wAcp7Yzf+L9T1+qdVBTRFlNTOwk3c7rWuc93Fzja/YMhuWbxDk7teREujFT0z/Rm+brBxhkHYYz/vTrewo8A9019fQ1+ndJU0zAydr47eUxxMbXNOzE3yj8CFeGJyO5SfRU6sbXT7r+hzLS+qlJLJiZLTFxObnMexxvvLYw4OPNbPFUJbrPwZh/BcZDSL0PddH+jqaiZI4TOlkkLcbhFIGNDb4WNBB9Y3O/LYs51ovRF10fXgrNfVep68aXh3yNH4jh+NlTPHiP0tb+1+GvkSx6Qid5ssZ7HtP6qc0XvKyw9WO2L5MyAb7FYxascn08w6E0s2rZlR1rsE7RsjmOZcBzzePz8kfE0pNP4Hsf0e5/Z9ncdXjeHAEG4IBBGwg7CEKNNOzLkICAIAgCAIAgCAIAgCAIAgCA5F/iQf8A5KmG41F/CN1vihK2M5zq1VZxuJ85oae0j5gLiXw1LH0cX1lBS7EeuXQc6ZfGhLZkNkHEKTMk+lAAkuAA2m+QS6WpNm3Y8rpbSwe50j/q2CzQee8jfe17cgFyylnl5HoQSow18STV7WaKcGNl2vtch1gX23tI224fuuhRcUcEMTCrN2NjJOVRnbEoyoWUjrpWZlxVJG9Z5mdXVpmRHV2z2j3t5t+SnPfaZujbYZ1JJ5WJnnW2ixJHb5zhyBV4U3LWK2HNXqU6aSqtJPZfT8Fnlkm8j7HhJILcgCTl3qijxfmavKlpFX7l6IgkgF8y/veSpyR7eZKqS3JckW9Qzi/2lGSPaT1tTs5AU7OL/aTq49o62p2ciQRt9aT2ypyR7eZXrJ8FyJmPtsllHZI5TlXF8yrbe2MeSJ21Tt8sh7SHfEKbdrKOC/tXvxJo6oDO+fHDHfxwqysUcG/9v1INKRNqYzFNJI+M2uwuaW3BuDYtyIO8KybWxsylh6claUE+fqbLRGk5aaJsUcoLGCzesYXkDcMQc0kKVKS2P6GNTBUpu7i/B+qZkyay1e59OP8Akv8A/KUz1OK5fkquj8NvUv8AJf8AUodY6kbZWflit8XFTnlvf0K/oKO6L5/hFW61TDa4H8g/RTnfEj+H0nu+pPHrhINrWHuIPjdOtKvoyD2X9+BsKPXCN2T2lvZn7v8A2rKqjCfRc/2u5v6WrZILscHDlu7RuWiaew8+pSnTdpqxMpMwgCAIAgCAIAgOU/4iacvoae236UG+1FIf9qJXdidzOR6MjwRht72vn2kn9VyYiOWZ7/R081Bdlz1OhavE0tcbkbOJH7fJTSldWZavCzui7S9cWANabOO08By5lKk7aIUaak7vYQaG1dnqQHNAYwkgSyHC1xG0MABdIduTQdiwUbnTOtGno9vBffcvE9jo/o0BAxmofvuxkdO3sPWkv/0BaKizin0jbZlXOT+mn1PDdMOjY6LqadjC1zg6V95utu0HCy4wNDTcO2X2LanTyyOLFYuVSFr3v2W2eLPAUbJWOa9gIc0gg7Mx27QunI3uPPjPK7o6fT1Akja8ZYgDbgd47jcLmkrOx9BRqKcVJArNo6YTsXxyrCUT0KVW5tKChllbjjZjAJFg5odcGxycRl37lhNqO0rLHU4ScWn3+2J4nRn+Y18VrE4mlrc72zIwm9jsO5TCWZXjrbgXhisNU0jNX4PT6MubMRz7PkrKZs6ZK2oBy9yvnM+r4FjuSXGUsxpmJyIrjTMMiKh6ZhkKiRMxGQuEqZh1ZeJVOYjqy8TFTmK9Wi4TpnI6or1ynOR1RC6RMw6sp1ijMWVMvkcAAQ7McRa3fc5K0nFJWd/Azgqjcs8bW2O97+VjO0bpF8ZD2EtOR/Yj9EjNp6EVqEKsbTWh0XQelW1DL7HDJzeB4jkV2QnmR8ri8LLDztu3M2KucgQBAEAQBAEBodYtLthkgBAILiTcA2uMNxwyc4d60hFPaUk2thwzXTRApK6eJgtGXCWMDYI5RiAA3AOxtHJq5MXtT7D2uipfy5Lt+34NTFIQbg2I3rk2HrbdDoOpmpLqgiaoFwbEMde1rXBkHpEi1o8hbN25p1hBzZw4jFxpLLD33evLidZ0fo9kQ8kZ2ALjbEQNgy2N4NFgNwC64wUTxalZz7vfviY+susEFDAZp3WaMmtGbpHnYxg3k2PIAEmwBK0jFydkYt2OXTam1Glqk11ZaijcGiOMjHMI2jyRY2DL3Juc7k+SMlrFJfLqyspcTcR9HGi2Ns5s0p9Z0zmk87R4R7ldZt5S5odPaDhpCxlPiEbg4gOcXYXAjF5RzscQy7Vy4hWlfiex0fO8HHh9zTuC5j0kyJUkjppyN1q1Wljy2wJPltztwDhcdx7zwWNSKlHaYYiNql+Pmvfmex0npBzImyAE5Frm33OFzfsLR4lY9GtQxEocV5e2eRjqdo3PMU9O2UHrY2wyBzvKYeqD8LiM2nIu2bb717c6MJbUclHGV6P9ObXlyehWj0aJmPdHMwmM2cyXyXedhDg9gI3j0d65Z4JbYs9eh0/NaVYp9q0fp5FKzRU8Iu+N4btxC0jLWviL2E4Rn6VlyzoVI7uR7FHpPC1tkrPhLT67PqYOK+dr9husbnoZSUSDDbAb+tc+8bFdzhktl143+xgqVbrszn8H9uVf/V7lmPt8Cs7nRoA/t8ClxoXB/b4FAVDx/YIQaFesHEeKkjQqJBxCXIsiWIAmxIbzOzv4LSCUnZu3eYV5ypxzRg5ditfv1auWPCqzZakXWcPKPuHaf7KgXW4NzNrF7tuFoJtwNhsH3jl2K8ISnpFHPiMRSoLNVlbs9FtN/orQrpCBJI2InMMFnyFp9LbZudh6QzC1rUJ0qbntt5HiVenMztTj4v0XqbCCQ0VSLlxZsJIzcw5E2G0g2OXDmq4epdKRpUf6vDu/zL3+D3lPO2RrXscHMcA5rmm4c0i4II2iy9A+dJEAQBAEAQBAc16WpizyhtbFiHbidb9FpHSNyrV5WPH9Ix61lDUkDFJTmN5+9EQQPF8iwxSvGMvep6XRTtOcfen+zRap0gmq4Y3C4LiSDsOFpcARvF2gEcLrhPYqyywbPomkjDGgDZ/ZJPEk3N+a9GnCyPmqk3KRJJUtY0uc4Na0FziTYBrRck8gFaVltMzweim/TJhpOpHkZ/QIHbI4b5VL2n7R9g4cBh25W2Ud3MzkzI0jpcknNWvYixqX6SPFRcmxp9Z6rFCH72Pa7tDrsI/1DwXPifkvwf4PQ6Nf87LxT9fsaSKZrxceG8dq5VJPYew4uLsyjgjRMZ2Lb7NxBuCNoPELOzWw2bjUjlkbqHWCYMweQQLEHDZ2RBzObTs9XesoRUKqq63XpYyq4JVYZFK3h/oppasZOwtEb2ucXPJxh4xvAuc8Nrm5yHcu9YyG+6PNn0JiF8rT8befqV0DL9HMkgkF+rcMBa/NzmkC3k4TYlu+21bQxNJ/uXkcdXo3FR2034a+VzoGhn0lU7rIpQZAQSxshYQWnK8YOQJa3dmArNprQ5HGcHaS+zPJax0PVVk0YtY4ZWgCwAlBu0D8bZD3rycXBKd1vPsOhMRKeHcZftdl3e/pYwOrXMezmKYEFymFQTdDCpF0LFBcqAVNyLouDSpuVdh1P3fcpI+EoYh6o8FGpNol8bcwXMLmgguaDhLmg+U0OHmkjer02syzLQwxKlKlJUpWlbT327Ow9nUyUkcD2skYA5uTYY7OubZusCS8cTbmV60alNaXXM+JnhsTNuTjJvuZ5umlxSNEzoxYWbKH4Msr4idlxxGRtfYrdbB70U/SV1thLk/Q2OsFfFKGFkrXvuWnC9rjkCC4hpIANgbjLZmvHhTdOUobtz7H29h7XR+dNJprw97zA6NtZTDVPoZT/Le9zoPuPd5Zj5Agm33gfWXsL46akeNiKfVVpQ7fyvodYVDMIAgCAIAgOc9LMd2OPCEHwe660XyMhfOjx+tUJ/8Ai4L/AGdQSPwSNfb3uCzrRvROvAztibcdDymgq/qKiKX1HXPIEFrj3BxK8496cc0XHifQsFT1sQMb8JIu11g6x5jYeB/RehB54WTsfN1I5Janl9Y+vnfDRTBuGZznSSMdtpocLphbJzcZMUe/6zaVhRoV+tvVkmls0s7+9eQqTpqHwJpmTpir3DIDIAZAAbABwXpbNDkR4fTmly13VxgOkOeZyaPWcVlOdtDaEL6vYeZr6zAf5kznO4NJA7mtI+KwcnxOiMeC9/UiZpsOa5ge4gi3lXz4bSSD3lVnJuLR0UIZasZW3kDXkZgkdi4Ln0DSe0zqau3P8fmtY1OJhOlviZQeNxHitNDLVFwcqtGkaliVkqo4HRCvYy4Z1jKB1wroyfJdk4AjmLqmVo2c4yVmZDCN3Z3cOzNG5PaVhTpwvkSV+GhfdQXsLoLFbILlQwIQ2y4NCmyIuyVrRwVlYo2zPmihDWmN5LvSaWYbcwQSNy0ajbRnLCdZyanGy3NO5iucAq3NkmzAr6stbdrs+GSxnNrYzop01vR5Os1vnjNsIN9mW1awg5LacFfEqm7OBstE62CSwkGEnfuUSzR7TWlVhU7Gb8yg5ghVzJnSotaGJUVwaMsz7vFR1iLum7anitJVThMHtOF7bODhtDw8ua4dht4L18C70teLPjumY2xOnBfdfY+kdXNKCqpYZxl1kbXEeq61nt7nAjuV2rOx5yNkoAQBAEAQHiukilxwyAbTTyW7QCQtI6wZC0nHvPA6yzYtGy/dfC4chjaT7rovig4llLq6qlwPAgryj6c6L0a604P8vK7IeYT6oGzuA9kbsJvtSnlZwYzD5/iXv3596PZCTHV1El79VFDTt+65955c+YfT+yF6dPVXPCqaOxqNM1AY17zsaCT3BTJ21IiruxzSrqiyIyu+slOLsv5o/KCO8lcbe87oxTdtyNbonRjprvds8SeJ/c5KIwc3ZG0qkaau9TOqNHtbsIO/aLi3ILWeEcVdlYY+71S8CBeWfRJ3VyhQFEIKhxGzJCC8VDvWPiVN2LLgSNqXesfEqruXjYudM87Lqmm80vLcQyiVoDnYgCcjuvw7VZZXsM5dbH5iaDS0rfSJRxJjXkjOj08/kquLN44gyI9OHeQqNSNVWjvJf4jaNufYijIOvTW8gfrWNjWq6pyZjLF047SP+IJ3eax3c23vK0WHqM5pdKUI715lPptW70Hd7gP1Vlg5vaYy6apLZ5Fjoas+qO137K6wPExl06tyfvxNHpfSEkBDXODnHcDs7SrLBriYy6Zk9iM3VGgNU8yTC7QLNAuLE53Fuw+IWdS1N5YHZg4yxMXUrbNyJNMaJ6h/k3LTmOXJZqd9p0VKHV2cdhtdH1Zw2K5Jx1PTo1Lx1KVEyJEzmeZ0i/y+75r28DpT8fQ+N6Yd8Qu77s7b0HVuPR7mf0p5GDseGy/9UjlvU2nmI6GqEhAEAQBAabWCnxlgOwte09+H91tS3lJ6WZxzTALdHTA7cMbXDg+O7Xe8KYxtG5aq/wCY17s9UeBo5RYMcQJL2aMyHDdnude4t2LmqUVLZozsw+NlT0lrH6oy2lzHA5tcCCDsIINwQe3euJpp2Z7cZKSutUzrOoExko3yOtikmcXWFh5EccQsN2UYyGXAAZL1cP8A00fN4xJV5JGHruP8s8esWM7nPAKVflKUPnRzzWyS5jA2WJ99v0XJI7aK0Z7jVqCKKna1wOJwBJsCOQ/veSuqjJQRxV1Kcrmq1vpGCF8sLgHsAeN18JBIsdoIBuFrUq5omUINPU8ziBzbsNnDscLj3FeLVVptH1uFnmoxfZ5aFFQ6CiEFFJAUAnhCqy8DZ0zQsJHbTRlxyWBBALTkW8VCdmaySaszVV+jGn6t4Yd2IF0Z5G2bDzzHYuiFRbzz62Hl+x279nqvr3HntI/SYPrIgBueDiYeFnjJdUIU57GeTXq4mj88NOO733mAdJScG+B+a1VGCOSWNrPZZEkelXjbG09t1dQgtxzyrVpbZPy8jNi1lkbsiZ4kfotLmLg2TjW+UfZN9o/JMxGRl38ZzbmMHiVNyLGNUayVMmWPDfc0WP6lCbIx6TRcssgbhfdx2kG57ztWVWoqcbs6cJhniKmWOzf2I6poXR4hjDRu2ni70reAHcvLu27s+wUFCKhEppalD2rOemptBKXws865mHJVvcjLlMaaVWSMZyPPVct3le1hlamj5HpCebES7LI7N/h/N6eq4de3x6pt/wBFpM4kdVVCQgCAIAgMLSTL4D94jxaT+i1pPVlJ7Dj/AEo0Zpop22s2SQyM5iTynZbvLc/uspT0t2lpSUrPfaz8NF9LHG6CoaHEvOzCWkguzab2Fv7yVLq5DRt6jTrJHAuJ4bLAeAXPWg5vMehgsQqayS2bmda6LZw+hcAb4Znjxax/+5deH/po48Y068mvehk67U5NJIQM2YX+w4E+4Kaq+FlKHzr3tOc62UYDY3NuQDIz2Xuse9uE965qsbWZ14Wea64Ho9E1ofCwjcACOBG7wU3M5Rs2jF0wQ9jmH0gW+IsouQtHc806IMswG4a1o52AsL+C5K6+K57fR8r0svB/kosTuKFCApICgEsLlDLwZsqd6wkjtgzKvwVDYjcy/NSirREyZ8fmnLew5tPKxWidzF3jsIwykkP82ARniwkNPa0ELaNapHff373nHUwuHqfNHK+zT8c0zZw6uaPkGQk/JM0H2ZIz8VvHFx/dHk/X1OOfRE9tOafevun9iVuplFxqx+aF3wjWqxFLt5ehzS6OxS2KL8fWxcNT9H73VnhH/wCNW6+jxfJ+hn+hxv8Axrmv+xczU3Rl7ltZIeBc1o/0xD4p+oore+T9CkujMZJ/Il4x9SdmhKeMg01IyK32sznSvGW1oeSB3WVZYyK+SPM3o9CTk/5s0lwjq/TzL6ZjQ8hhxyHz5beaDubw/dedOpKpK7d372H0FDD06EMsVZcN77/QzZJ2ty4blVzUdDaNOUtTEqKi4tuWcp30N4U7amkrSCoiVqmnq3WBW8VdnBVdkeafJck8V7cVZJHxlSeeTlxZ9A9A9Fg0aZD9tPK8djA2H4xO8VV7Sp0ZQAgPPO1rZ6jvEICw62t/pn2ggI3a3j+mfa/ZAWs1pbI5rSzCL3vivsB5K9PaVnsOT9NWnBI8Mab2/RXlpoVijkV1kaFEB1voJ0hlUQHiyVvO4wv+DPFbUnoZzOp1NIHtc1wuHAtPYRYrRq5RO2pyjS1EWtfBJ5zCGk82tAjd2OjDe9pVI0usg4b0dSqKnUVTdL2+T+h5ymqZICbX5jjzF8j2FcSll+Fno1KSmroln1huCGtsTtyF+y9rj3q90cypWI6CjkkbJIAXWGN2Xot853IAb1jVi5K63Hbhaipzyvf5lLrkPVuLoCl0IF1IAKgXMmKosquJrCpYzIqsLJwOiNZGTHM07VRo3U0xIzgpTIkjAnYtEznnExbluwq+j2mGsdhPFpaRuxx8VHVossRNE7dY5h6RTq+0n9U96JHa0TneSjg97EcTwiuRNBLPN57sDd/E/JYyyrtOun1s9vwrs2mzZWNibhZlz39t1RSZtlgjGdXc1GUt1qIpK7mpUCkqyMGaqutFE551UzS6XqvJtxy+a7MNTvI8fpHEZaTS2vQ1VHTvlkZFGMT5HNYxvFzzZo8SvSPmz641e0U2kpoaduYijay/rFo8px5k3PeqEmwQBAc4noJG7WlAYUjSNoIQELiUBjTNJBCA8TpfUh0ry/r3En1m3/VTcWNQ/UGQfag/l/dQCF2pjhtf7kBs9VqZ2j6llRiJaPJk/wCG7Jx/Lk78qvCVmVkro75SuDgCM7rpMTU60ariqbjZZszRYX82Ru3A+2YzzDhsKq7p5o7TWE0lllqn9O1e9TmektDGIls7TEb5CQBoP4Zb4H9oPglR0aus1Z+/A6KMqtLSm1JcPxtXhoU0Xq6J3ARNMpvnhwyAdpacLe15AXN1UFsdzeeKn+5JP3x9GdR0Dq42kiIdZz3iz97QPUFxmOJsL8AAAN6cEkcFSo5Sucn1v0CKWQmM3iNyBvYOB4gcfFefWw+R3jsPcwuPVRZZ6PzPOiYLlsehnRd1iWJzIY0FxiQXGJAVDkFyRk5Cq4l1UaMmOuVHA2jXJfpIKjKadamLtKjUaMt6pqm7IyRLupaozMsoQL2yMbuCizZZShEsl0jzUqmUliTFfXK6pmLxBE6sKtkM3XZE6qKnIUdZkMlVYXJV1C7sjKdbKrtmpqJ8Rvu3LvpU8iseDia7rTvu3HZ+g7UcttpGoba7SKZhGeFwsZyOYuG8iTvBVmYHZ1ACAICx0QO0BAYdRoxjtwQGkrtX27hZAaCs0S5uxAaySG21AQuiQGPJAEBiTUYO5AbXUrTfUOFJMdmcDyfPjH2ZPrM2cxY8V0U530MpR3nSKeUFXZQyhZZsktfIAOSlRBoNOaVaxpJKu3ZBI4Tr9rD1rjG0/i5Dc3tO/wDdYN3dzZK2h4xshGwkKjintReNScdjZPBUyEgA3PNZujA3jjKq3mzsePuWboI2jj5b0MbuSq6DNo9IR3plevPBUdKRtHG03vKipCo4NG8a0XsZeJwosXzou60KLE50XCVLE5i4T81Fi2cfSuaZR1rLHVnNTkKus+JE6pU5SjqFhnU5SucifWNG8K6pye4yliIR2shfpFu65V1QkYSx0Fs1IH6QJ2BaKgt5zyx0n8qMvQ+h6qtfggikmdwaPJbzc42aztcQtlGMdhyVKs6nzM7NqH0NNic2bSBbK4WLaZucbTxlcfrN3k2w/iS5Q6+FACAIAgCAIC1zboDXVlOCgPNaSpG8kBoZorHLNAY72ICCRqA1uk6RsrcLrixDmuBs5jhsc07iFKdgU0brzNR2ZVAvYMhUMGRG7rG+ifctY1OJm4HqqXpDp3i7ZGnvV88SuVmBpfpEhaPPHjZQ6i3EqDOaay68PnuIyQPWOXsj9T4LNtvaXStsPHF1+ahsklipi7fYf3uUXJNlTsawWaO07yqgkxIC0oChBQFpaUBbgUZVwLqpNbGxgVckeBdYiot5XAU6uJb9VV4lcBUdXEn9XV4jqu1T1cSP1NXiVFP2+9MkSv6ipxLxSKckeBDrVHvKnRodturWsZuTe1hugGnihBNHqy073e75Kbg2lDqpGSAb94J9wUXB0nV/ouDmhxlwt4Bhv77IDoGhNWo6YeTJM4/ekdb2QbIDdoAgCAIAgCAICOSEHagMGo0Ox24IDXT6sNOywQGvm1UfuKAwpdWZh6N0Bgzavy74ygNfUauE+dCfZKA0lTqFTu205HZib8EBhP6Paf1Hj8zkuCL+AoBud3klAV/gyIbAUBQ6ptGwIC06rjggLDq1yQFv8NHgfBAP4Xf6p8CgKjVKU7I3+yfkgL26lznZFJ7DvkgJW6h1J+xk9g/JASs6PKo/YP8AZsgJ4+jWqP2Lu8tHxKAy4ei2qPoAdr2/NAZ0PRPOdrom9rifg1AZ8PRK70pmDsa4/JAbCDopjHnTE9jAPiSgNhB0aUrdrpHd7R/tQGyptR6Jn2WL8TnH3XsgNvSaKhi+riY3saAfFAZiAIAgCAIAgCAIAgCAIAgCAIAgKWQFMI4BAUMTeA8AgKdQ31W+AQFPozPUb4BAPozPUb7IQFeob6rfAICvVN9UeAQFcA4DwQFbICqAIAgCAIAgCAIAgCAIAgCAIAgCAIAgCAIAgCAIAgCAIAgCAIAgCAIAgCAIAgCAIAgCAIAgCAIAgCAIAgCAIAgCAIAgCA//2Q=="/>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SEhUUExQWFBUXFhUVFhQYFhgVFxQVFBUXFxQVFRUaHyggGBwlGxQUITEhJSkrMS4uGB8zODMsNygtLisBCgoKDg0OGhAQGywkHyQsLDQsLCwsLC0sLCwsLCwsLCwsLCwsLCwsLCwsLCwsLCwsLCwsLCwsLCwsLCwsLCwsLP/AABEIAK4BIgMBEQACEQEDEQH/xAAcAAEAAQUBAQAAAAAAAAAAAAAAAwECBAUHBgj/xABHEAABAwICBgUICAQEBgMAAAABAAIDBBESIQUGMUFRYQcTcYGRIjJCUpKhsdEUM0NicoLB4RYjU/AIJKLCc4Oys9PxFVST/8QAGgEBAAMBAQEAAAAAAAAAAAAAAAECAwQFBv/EADoRAAIBAgMECAUCBgIDAQAAAAABAgMRBBIhMUFRkQUTYXGBsdHwIjKhweEUQhUjM1KS8VPSBqKyQ//aAAwDAQACEQMRAD8A7igCAIAgCAIAgCAIAgCAIAgCAIAgCAIAgCAIAgCAIAgCAIAgCAIAgCAIAgCAIAgCAIAgCAIAgCAIAgCAIC2SQNBLiGgbSTYDtJQJXMSl0vBICY54ngGxLZGOAPAkHLYVCknsZo6NRbYvkXHSkA+2j9tvzS6JVCq/2vkw3ScJ2Sx+235pmQdCqv2vkyZlQw7HNPYQUuUcJLamSqSoQBAEAQBAEAQBAEAQBAEAQBAEAQBAEAQBAEAQBAEAQBAEAQBAWyyBoLnEADaSbAd6EpX2HltJ66xNu2Gz3cTs9nafcobR1U8K38xzvWLS+O8s7seHygZDiDeBYzzWnO3ktueayk7nqUYQpxb2JbX71fcaEaXqpM44LN3GV+G/5G3IXPJrfLkd9LrpL+XSVuMnb6IubLXn/wCs3/8AV3yWeen2/Q26rGv/AI1/k/QkxV3rUx/LIP1TPT7eaJdHG8afJ+peyprxtbTHsfKPi1Tnhxf0I6vGb403zX2MmPTldHsgv/w6gD3OA+Kspx3S+hnKFZ/NRi+6S+6RnQ6+VUfnx1Q7AJQPZcfgrqct0kc06VL9+Hku5J+TNjT9KoaQHyhp4SxuZ7yB8VdTqcLnNLD4B6NuL7U15nodH9IjJNgjf+B4+GanrmvmRT+FUqn9KonyZuqfW+F3nBze4H9/crKtFmM+iK8dlmSRa105eGHG25sHOYcBO6723DfzWV+sic0sBXiruJvVc4wgCAIAgCAIAgCAIAgCAIAgCAIAgCAIAgCAIAgMTSekI6eMySGzR4uO5rRvKlK5DdjlmndNS1b/AOZ5LLnBECcLR971ncz3LaEdLk1JZfhXj3/jZ3mslpgADltFvj8AVNTSDuMMm60UuJpqs9ZKAfNjAfyxOuG+Aa4/mC8yT2n1FOClJJ7Fr47Fys34pm80RoWeo+rZZvrvOBvcLFx8Lc1VYaUtXoXq9MUqfw01mfJc/wAW7T09N0eyHz6kDkyL9XOz8FqsLDt5/g4J9NYlvTKvB+v2JZOjqT0KvPg6EEf6XBT+mp9vP8Gf8bxS3x5flGrrdT66LMMjnHGN+F3sPt/1LOWDX7XzOql/5A//ANYf4v7P1NHLNgdgla6F/qyNLD3XyPcSsJ4epHaj1aHSeGraRlZ8Ho/rt8CZZHcVIB25oVaMCo0FTPvihZc7SG4Xe02xWiqTWxnLUwWHqfNBcteZENBln1NRPFwbj6xnsvv8VbreKTMXgFH+nOUfG65O5e2eui/pVA5XhkPYDdispQfFfUo4YqH9s1/i/uvI9Hq10hiJ7YqgSRAm2CUWH/Lk809l1tCUl2o87FUqNbRxcJ7rqyfjsfO51aKQOAc03BFwRvB2LpTueDKLi3F7UXoQEAQBAEAQBAEAQBAEAQBAEAQBAEBZNK1gLnENA2kmwHeUJSb0Rq5dY4Blic78LHEdxtYqG0jojhKr3fVFGazU52ueO2OT4hpCjOizwNbgua9TJGm6f+tH2F4B9k5qVJPRGUqFWKu4vkcq1k01JW1eLNtNBibE05GSQ5OlcOAFwO09p2UdbGMHZOfDZ37vUjp4966Ec7ItIP3cr+Oz4HxXPiZWjY9HoynmqOXD7lNR9EicyTPF29c8NG0Hq7MB7LsOXeuenTvZs6cVipXlBbL87actDqOj4gBktWcSNqxQGW1tfFAwyTSMiYNr3uDGjvOSWvsM2YWj9aKOdwZFVQvedjBI3E78Lb3PcjTRBsaqlZK0tkY17Tta5ocPAqE7A5/rJqY6F2Ojjc6Mjy4GuHkHc6MOOw+qCsq1FVFdaPzPT6O6Rlhnlndw4cO6+7sPNTNez6yGeP8AFDIB7WHD71yPDVFuPfh0thJaZrd6a+1iOOsjJsHtJ4YhfwVHTlHamdMMTRqfJNPuaMgKhsVUgtmha9pa9oc07WkXB7lZO2qKThGcXGSuj03R7pTqHCje4mN1zTucblpAu6Ak7cgXNPAOG7PspTufMdI4RweZe1+PLubOhLc8gIAgCAIAgCAIAgCAIAgCAIAgCAjqJgxrnuNmtBcTyAuVKV3YHKajWZ1XeU5NxOEbdzWg2B/EbXJ52WfWZldbD2IYdUfhe3eYjq08VRs6opFWVZ4qppoVfLivnyV07GFRZrpmIw3Nr5jIjh/f6LupvN8R8/XWRqnw+r4ma0LU5zUaSntiduFz3AfILzsRK8mfRdG08lNN79ffges6PaXBQ099row8/ik8snxcVtFWR5Td9We0pVDJRnsVQzmvS1o+SSWJ17x9U5sYPmia7i6/AluDuaeBXRSjmi7bfsceJlls9xw4TyxvdHJHdzrDC9hxMLXA3jItY5WvmLHvWOtzRZWro+g+iHT0s8UsEzzIYOrLZCcTiyTEA17triCw5nMg8kkrakxlc6CqljnfSxpOpZ1UMD3xte17nOjJa95bazGvGbQL3NuI3bdqcbpy4GNWeWxwyk1lkD3Fz5dhw3cJRjuLdayUFr22vcW4LPMXy6HaNQKej0jC9stLHFPFhxmHFA14ffDI3qyMPmuBG4jnZRJb3r3mlOrKK+Btdza8j0E/R9Afq5aiLskEn/da5ZunB7UdcekMVHRVH42fmmYFRqDMPq6pp5SQ5+0x4A9lUeHh2nVDprELak/D8/Y0Wl9Xa6JpxU/WtFnCSmkD5GOabte2N4acQIByvsUKhl2M1l0tCqstSFu1O/nb7nttQNaWaRpRKCOsYerlAFrPb6QacwHDMDde25bK+88mrGKd47H7t73WZ6VSZBAEAQBAEAQBAEAQBAEAQBAEB47pX0mINHvzt1jmxcPP/wDSSbUJNcPPQ3wqTrRzbL35fk5Vq/U3YWb2m/cf3uuWk9LHt142lmNkStCqZVigs5GXE1WsZuRK6la/aM9xGRHeFaLa2GVSnCorSRjVULoyBjdhI2mx7QCrvESRhDo2nN3UvA19ZR/SGOjYc3Mc2+Vm4gW3OewXXNdtqx6mSMYSTe1Nc0et0dpgwxsYWM8lrW3DznhAGzBls5rbrJLcuf4OBYGm/wBz5L1NpBrUBtZ4OxfHCquq+Bb+HLdL6f7Mj+LCPRZbm5494YQPFUdZ8C38NXF8l63IarWfrGObJTRvZvvM2x7PJ29mYSOJkndL6ky6Jg9HP/1Z5GsjpXusWyRi/mtqY3W7C+MnxK3fSDekoxv3+hzP/wAcp7Yzf+L9T1+qdVBTRFlNTOwk3c7rWuc93Fzja/YMhuWbxDk7teREujFT0z/Rm+brBxhkHYYz/vTrewo8A9019fQ1+ndJU0zAydr47eUxxMbXNOzE3yj8CFeGJyO5SfRU6sbXT7r+hzLS+qlJLJiZLTFxObnMexxvvLYw4OPNbPFUJbrPwZh/BcZDSL0PddH+jqaiZI4TOlkkLcbhFIGNDb4WNBB9Y3O/LYs51ovRF10fXgrNfVep68aXh3yNH4jh+NlTPHiP0tb+1+GvkSx6Qid5ssZ7HtP6qc0XvKyw9WO2L5MyAb7FYxascn08w6E0s2rZlR1rsE7RsjmOZcBzzePz8kfE0pNP4Hsf0e5/Z9ncdXjeHAEG4IBBGwg7CEKNNOzLkICAIAgCAIAgCAIAgCAIAgCA5F/iQf8A5KmG41F/CN1vihK2M5zq1VZxuJ85oae0j5gLiXw1LH0cX1lBS7EeuXQc6ZfGhLZkNkHEKTMk+lAAkuAA2m+QS6WpNm3Y8rpbSwe50j/q2CzQee8jfe17cgFyylnl5HoQSow18STV7WaKcGNl2vtch1gX23tI224fuuhRcUcEMTCrN2NjJOVRnbEoyoWUjrpWZlxVJG9Z5mdXVpmRHV2z2j3t5t+SnPfaZujbYZ1JJ5WJnnW2ixJHb5zhyBV4U3LWK2HNXqU6aSqtJPZfT8Fnlkm8j7HhJILcgCTl3qijxfmavKlpFX7l6IgkgF8y/veSpyR7eZKqS3JckW9Qzi/2lGSPaT1tTs5AU7OL/aTq49o62p2ciQRt9aT2ypyR7eZXrJ8FyJmPtsllHZI5TlXF8yrbe2MeSJ21Tt8sh7SHfEKbdrKOC/tXvxJo6oDO+fHDHfxwqysUcG/9v1INKRNqYzFNJI+M2uwuaW3BuDYtyIO8KybWxsylh6claUE+fqbLRGk5aaJsUcoLGCzesYXkDcMQc0kKVKS2P6GNTBUpu7i/B+qZkyay1e59OP8Akv8A/KUz1OK5fkquj8NvUv8AJf8AUodY6kbZWflit8XFTnlvf0K/oKO6L5/hFW61TDa4H8g/RTnfEj+H0nu+pPHrhINrWHuIPjdOtKvoyD2X9+BsKPXCN2T2lvZn7v8A2rKqjCfRc/2u5v6WrZILscHDlu7RuWiaew8+pSnTdpqxMpMwgCAIAgCAIAgOU/4iacvoae236UG+1FIf9qJXdidzOR6MjwRht72vn2kn9VyYiOWZ7/R081Bdlz1OhavE0tcbkbOJH7fJTSldWZavCzui7S9cWANabOO08By5lKk7aIUaak7vYQaG1dnqQHNAYwkgSyHC1xG0MABdIduTQdiwUbnTOtGno9vBffcvE9jo/o0BAxmofvuxkdO3sPWkv/0BaKizin0jbZlXOT+mn1PDdMOjY6LqadjC1zg6V95utu0HCy4wNDTcO2X2LanTyyOLFYuVSFr3v2W2eLPAUbJWOa9gIc0gg7Mx27QunI3uPPjPK7o6fT1Akja8ZYgDbgd47jcLmkrOx9BRqKcVJArNo6YTsXxyrCUT0KVW5tKChllbjjZjAJFg5odcGxycRl37lhNqO0rLHU4ScWn3+2J4nRn+Y18VrE4mlrc72zIwm9jsO5TCWZXjrbgXhisNU0jNX4PT6MubMRz7PkrKZs6ZK2oBy9yvnM+r4FjuSXGUsxpmJyIrjTMMiKh6ZhkKiRMxGQuEqZh1ZeJVOYjqy8TFTmK9Wi4TpnI6or1ynOR1RC6RMw6sp1ijMWVMvkcAAQ7McRa3fc5K0nFJWd/Azgqjcs8bW2O97+VjO0bpF8ZD2EtOR/Yj9EjNp6EVqEKsbTWh0XQelW1DL7HDJzeB4jkV2QnmR8ri8LLDztu3M2KucgQBAEAQBAEBodYtLthkgBAILiTcA2uMNxwyc4d60hFPaUk2thwzXTRApK6eJgtGXCWMDYI5RiAA3AOxtHJq5MXtT7D2uipfy5Lt+34NTFIQbg2I3rk2HrbdDoOpmpLqgiaoFwbEMde1rXBkHpEi1o8hbN25p1hBzZw4jFxpLLD33evLidZ0fo9kQ8kZ2ALjbEQNgy2N4NFgNwC64wUTxalZz7vfviY+susEFDAZp3WaMmtGbpHnYxg3k2PIAEmwBK0jFydkYt2OXTam1Glqk11ZaijcGiOMjHMI2jyRY2DL3Juc7k+SMlrFJfLqyspcTcR9HGi2Ns5s0p9Z0zmk87R4R7ldZt5S5odPaDhpCxlPiEbg4gOcXYXAjF5RzscQy7Vy4hWlfiex0fO8HHh9zTuC5j0kyJUkjppyN1q1Wljy2wJPltztwDhcdx7zwWNSKlHaYYiNql+Pmvfmex0npBzImyAE5Frm33OFzfsLR4lY9GtQxEocV5e2eRjqdo3PMU9O2UHrY2wyBzvKYeqD8LiM2nIu2bb717c6MJbUclHGV6P9ObXlyehWj0aJmPdHMwmM2cyXyXedhDg9gI3j0d65Z4JbYs9eh0/NaVYp9q0fp5FKzRU8Iu+N4btxC0jLWviL2E4Rn6VlyzoVI7uR7FHpPC1tkrPhLT67PqYOK+dr9husbnoZSUSDDbAb+tc+8bFdzhktl143+xgqVbrszn8H9uVf/V7lmPt8Cs7nRoA/t8ClxoXB/b4FAVDx/YIQaFesHEeKkjQqJBxCXIsiWIAmxIbzOzv4LSCUnZu3eYV5ypxzRg5ditfv1auWPCqzZakXWcPKPuHaf7KgXW4NzNrF7tuFoJtwNhsH3jl2K8ISnpFHPiMRSoLNVlbs9FtN/orQrpCBJI2InMMFnyFp9LbZudh6QzC1rUJ0qbntt5HiVenMztTj4v0XqbCCQ0VSLlxZsJIzcw5E2G0g2OXDmq4epdKRpUf6vDu/zL3+D3lPO2RrXscHMcA5rmm4c0i4II2iy9A+dJEAQBAEAQBAc16WpizyhtbFiHbidb9FpHSNyrV5WPH9Ix61lDUkDFJTmN5+9EQQPF8iwxSvGMvep6XRTtOcfen+zRap0gmq4Y3C4LiSDsOFpcARvF2gEcLrhPYqyywbPomkjDGgDZ/ZJPEk3N+a9GnCyPmqk3KRJJUtY0uc4Na0FziTYBrRck8gFaVltMzweim/TJhpOpHkZ/QIHbI4b5VL2n7R9g4cBh25W2Ud3MzkzI0jpcknNWvYixqX6SPFRcmxp9Z6rFCH72Pa7tDrsI/1DwXPifkvwf4PQ6Nf87LxT9fsaSKZrxceG8dq5VJPYew4uLsyjgjRMZ2Lb7NxBuCNoPELOzWw2bjUjlkbqHWCYMweQQLEHDZ2RBzObTs9XesoRUKqq63XpYyq4JVYZFK3h/oppasZOwtEb2ucXPJxh4xvAuc8Nrm5yHcu9YyG+6PNn0JiF8rT8befqV0DL9HMkgkF+rcMBa/NzmkC3k4TYlu+21bQxNJ/uXkcdXo3FR2034a+VzoGhn0lU7rIpQZAQSxshYQWnK8YOQJa3dmArNprQ5HGcHaS+zPJax0PVVk0YtY4ZWgCwAlBu0D8bZD3rycXBKd1vPsOhMRKeHcZftdl3e/pYwOrXMezmKYEFymFQTdDCpF0LFBcqAVNyLouDSpuVdh1P3fcpI+EoYh6o8FGpNol8bcwXMLmgguaDhLmg+U0OHmkjer02syzLQwxKlKlJUpWlbT327Ow9nUyUkcD2skYA5uTYY7OubZusCS8cTbmV60alNaXXM+JnhsTNuTjJvuZ5umlxSNEzoxYWbKH4Msr4idlxxGRtfYrdbB70U/SV1thLk/Q2OsFfFKGFkrXvuWnC9rjkCC4hpIANgbjLZmvHhTdOUobtz7H29h7XR+dNJprw97zA6NtZTDVPoZT/Le9zoPuPd5Zj5Agm33gfWXsL46akeNiKfVVpQ7fyvodYVDMIAgCAIAgOc9LMd2OPCEHwe660XyMhfOjx+tUJ/8Ai4L/AGdQSPwSNfb3uCzrRvROvAztibcdDymgq/qKiKX1HXPIEFrj3BxK8496cc0XHifQsFT1sQMb8JIu11g6x5jYeB/RehB54WTsfN1I5Janl9Y+vnfDRTBuGZznSSMdtpocLphbJzcZMUe/6zaVhRoV+tvVkmls0s7+9eQqTpqHwJpmTpir3DIDIAZAAbABwXpbNDkR4fTmly13VxgOkOeZyaPWcVlOdtDaEL6vYeZr6zAf5kznO4NJA7mtI+KwcnxOiMeC9/UiZpsOa5ge4gi3lXz4bSSD3lVnJuLR0UIZasZW3kDXkZgkdi4Ln0DSe0zqau3P8fmtY1OJhOlviZQeNxHitNDLVFwcqtGkaliVkqo4HRCvYy4Z1jKB1wroyfJdk4AjmLqmVo2c4yVmZDCN3Z3cOzNG5PaVhTpwvkSV+GhfdQXsLoLFbILlQwIQ2y4NCmyIuyVrRwVlYo2zPmihDWmN5LvSaWYbcwQSNy0ajbRnLCdZyanGy3NO5iucAq3NkmzAr6stbdrs+GSxnNrYzop01vR5Os1vnjNsIN9mW1awg5LacFfEqm7OBstE62CSwkGEnfuUSzR7TWlVhU7Gb8yg5ghVzJnSotaGJUVwaMsz7vFR1iLum7anitJVThMHtOF7bODhtDw8ua4dht4L18C70teLPjumY2xOnBfdfY+kdXNKCqpYZxl1kbXEeq61nt7nAjuV2rOx5yNkoAQBAEAQHiukilxwyAbTTyW7QCQtI6wZC0nHvPA6yzYtGy/dfC4chjaT7rovig4llLq6qlwPAgryj6c6L0a604P8vK7IeYT6oGzuA9kbsJvtSnlZwYzD5/iXv3596PZCTHV1El79VFDTt+65955c+YfT+yF6dPVXPCqaOxqNM1AY17zsaCT3BTJ21IiruxzSrqiyIyu+slOLsv5o/KCO8lcbe87oxTdtyNbonRjprvds8SeJ/c5KIwc3ZG0qkaau9TOqNHtbsIO/aLi3ILWeEcVdlYY+71S8CBeWfRJ3VyhQFEIKhxGzJCC8VDvWPiVN2LLgSNqXesfEqruXjYudM87Lqmm80vLcQyiVoDnYgCcjuvw7VZZXsM5dbH5iaDS0rfSJRxJjXkjOj08/kquLN44gyI9OHeQqNSNVWjvJf4jaNufYijIOvTW8gfrWNjWq6pyZjLF047SP+IJ3eax3c23vK0WHqM5pdKUI715lPptW70Hd7gP1Vlg5vaYy6apLZ5Fjoas+qO137K6wPExl06tyfvxNHpfSEkBDXODnHcDs7SrLBriYy6Zk9iM3VGgNU8yTC7QLNAuLE53Fuw+IWdS1N5YHZg4yxMXUrbNyJNMaJ6h/k3LTmOXJZqd9p0VKHV2cdhtdH1Zw2K5Jx1PTo1Lx1KVEyJEzmeZ0i/y+75r28DpT8fQ+N6Yd8Qu77s7b0HVuPR7mf0p5GDseGy/9UjlvU2nmI6GqEhAEAQBAabWCnxlgOwte09+H91tS3lJ6WZxzTALdHTA7cMbXDg+O7Xe8KYxtG5aq/wCY17s9UeBo5RYMcQJL2aMyHDdnude4t2LmqUVLZozsw+NlT0lrH6oy2lzHA5tcCCDsIINwQe3euJpp2Z7cZKSutUzrOoExko3yOtikmcXWFh5EccQsN2UYyGXAAZL1cP8A00fN4xJV5JGHruP8s8esWM7nPAKVflKUPnRzzWyS5jA2WJ99v0XJI7aK0Z7jVqCKKna1wOJwBJsCOQ/veSuqjJQRxV1Kcrmq1vpGCF8sLgHsAeN18JBIsdoIBuFrUq5omUINPU8ziBzbsNnDscLj3FeLVVptH1uFnmoxfZ5aFFQ6CiEFFJAUAnhCqy8DZ0zQsJHbTRlxyWBBALTkW8VCdmaySaszVV+jGn6t4Yd2IF0Z5G2bDzzHYuiFRbzz62Hl+x279nqvr3HntI/SYPrIgBueDiYeFnjJdUIU57GeTXq4mj88NOO733mAdJScG+B+a1VGCOSWNrPZZEkelXjbG09t1dQgtxzyrVpbZPy8jNi1lkbsiZ4kfotLmLg2TjW+UfZN9o/JMxGRl38ZzbmMHiVNyLGNUayVMmWPDfc0WP6lCbIx6TRcssgbhfdx2kG57ztWVWoqcbs6cJhniKmWOzf2I6poXR4hjDRu2ni70reAHcvLu27s+wUFCKhEppalD2rOemptBKXws865mHJVvcjLlMaaVWSMZyPPVct3le1hlamj5HpCebES7LI7N/h/N6eq4de3x6pt/wBFpM4kdVVCQgCAIAgMLSTL4D94jxaT+i1pPVlJ7Dj/AEo0Zpop22s2SQyM5iTynZbvLc/uspT0t2lpSUrPfaz8NF9LHG6CoaHEvOzCWkguzab2Fv7yVLq5DRt6jTrJHAuJ4bLAeAXPWg5vMehgsQqayS2bmda6LZw+hcAb4Znjxax/+5deH/po48Y068mvehk67U5NJIQM2YX+w4E+4Kaq+FlKHzr3tOc62UYDY3NuQDIz2Xuse9uE965qsbWZ14Wea64Ho9E1ofCwjcACOBG7wU3M5Rs2jF0wQ9jmH0gW+IsouQtHc806IMswG4a1o52AsL+C5K6+K57fR8r0svB/kosTuKFCApICgEsLlDLwZsqd6wkjtgzKvwVDYjcy/NSirREyZ8fmnLew5tPKxWidzF3jsIwykkP82ARniwkNPa0ELaNapHff373nHUwuHqfNHK+zT8c0zZw6uaPkGQk/JM0H2ZIz8VvHFx/dHk/X1OOfRE9tOafevun9iVuplFxqx+aF3wjWqxFLt5ehzS6OxS2KL8fWxcNT9H73VnhH/wCNW6+jxfJ+hn+hxv8Axrmv+xczU3Rl7ltZIeBc1o/0xD4p+oore+T9CkujMZJ/Il4x9SdmhKeMg01IyK32sznSvGW1oeSB3WVZYyK+SPM3o9CTk/5s0lwjq/TzL6ZjQ8hhxyHz5beaDubw/dedOpKpK7d372H0FDD06EMsVZcN77/QzZJ2ty4blVzUdDaNOUtTEqKi4tuWcp30N4U7amkrSCoiVqmnq3WBW8VdnBVdkeafJck8V7cVZJHxlSeeTlxZ9A9A9Fg0aZD9tPK8djA2H4xO8VV7Sp0ZQAgPPO1rZ6jvEICw62t/pn2ggI3a3j+mfa/ZAWs1pbI5rSzCL3vivsB5K9PaVnsOT9NWnBI8Mab2/RXlpoVijkV1kaFEB1voJ0hlUQHiyVvO4wv+DPFbUnoZzOp1NIHtc1wuHAtPYRYrRq5RO2pyjS1EWtfBJ5zCGk82tAjd2OjDe9pVI0usg4b0dSqKnUVTdL2+T+h5ymqZICbX5jjzF8j2FcSll+Fno1KSmroln1huCGtsTtyF+y9rj3q90cypWI6CjkkbJIAXWGN2Xot853IAb1jVi5K63Hbhaipzyvf5lLrkPVuLoCl0IF1IAKgXMmKosquJrCpYzIqsLJwOiNZGTHM07VRo3U0xIzgpTIkjAnYtEznnExbluwq+j2mGsdhPFpaRuxx8VHVossRNE7dY5h6RTq+0n9U96JHa0TneSjg97EcTwiuRNBLPN57sDd/E/JYyyrtOun1s9vwrs2mzZWNibhZlz39t1RSZtlgjGdXc1GUt1qIpK7mpUCkqyMGaqutFE551UzS6XqvJtxy+a7MNTvI8fpHEZaTS2vQ1VHTvlkZFGMT5HNYxvFzzZo8SvSPmz641e0U2kpoaduYijay/rFo8px5k3PeqEmwQBAc4noJG7WlAYUjSNoIQELiUBjTNJBCA8TpfUh0ry/r3En1m3/VTcWNQ/UGQfag/l/dQCF2pjhtf7kBs9VqZ2j6llRiJaPJk/wCG7Jx/Lk78qvCVmVkro75SuDgCM7rpMTU60ariqbjZZszRYX82Ru3A+2YzzDhsKq7p5o7TWE0lllqn9O1e9TmektDGIls7TEb5CQBoP4Zb4H9oPglR0aus1Z+/A6KMqtLSm1JcPxtXhoU0Xq6J3ARNMpvnhwyAdpacLe15AXN1UFsdzeeKn+5JP3x9GdR0Dq42kiIdZz3iz97QPUFxmOJsL8AAAN6cEkcFSo5Sucn1v0CKWQmM3iNyBvYOB4gcfFefWw+R3jsPcwuPVRZZ6PzPOiYLlsehnRd1iWJzIY0FxiQXGJAVDkFyRk5Cq4l1UaMmOuVHA2jXJfpIKjKadamLtKjUaMt6pqm7IyRLupaozMsoQL2yMbuCizZZShEsl0jzUqmUliTFfXK6pmLxBE6sKtkM3XZE6qKnIUdZkMlVYXJV1C7sjKdbKrtmpqJ8Rvu3LvpU8iseDia7rTvu3HZ+g7UcttpGoba7SKZhGeFwsZyOYuG8iTvBVmYHZ1ACAICx0QO0BAYdRoxjtwQGkrtX27hZAaCs0S5uxAaySG21AQuiQGPJAEBiTUYO5AbXUrTfUOFJMdmcDyfPjH2ZPrM2cxY8V0U530MpR3nSKeUFXZQyhZZsktfIAOSlRBoNOaVaxpJKu3ZBI4Tr9rD1rjG0/i5Dc3tO/wDdYN3dzZK2h4xshGwkKjintReNScdjZPBUyEgA3PNZujA3jjKq3mzsePuWboI2jj5b0MbuSq6DNo9IR3plevPBUdKRtHG03vKipCo4NG8a0XsZeJwosXzou60KLE50XCVLE5i4T81Fi2cfSuaZR1rLHVnNTkKus+JE6pU5SjqFhnU5SucifWNG8K6pye4yliIR2shfpFu65V1QkYSx0Fs1IH6QJ2BaKgt5zyx0n8qMvQ+h6qtfggikmdwaPJbzc42aztcQtlGMdhyVKs6nzM7NqH0NNic2bSBbK4WLaZucbTxlcfrN3k2w/iS5Q6+FACAIAgCAIC1zboDXVlOCgPNaSpG8kBoZorHLNAY72ICCRqA1uk6RsrcLrixDmuBs5jhsc07iFKdgU0brzNR2ZVAvYMhUMGRG7rG+ifctY1OJm4HqqXpDp3i7ZGnvV88SuVmBpfpEhaPPHjZQ6i3EqDOaay68PnuIyQPWOXsj9T4LNtvaXStsPHF1+ahsklipi7fYf3uUXJNlTsawWaO07yqgkxIC0oChBQFpaUBbgUZVwLqpNbGxgVckeBdYiot5XAU6uJb9VV4lcBUdXEn9XV4jqu1T1cSP1NXiVFP2+9MkSv6ipxLxSKckeBDrVHvKnRodturWsZuTe1hugGnihBNHqy073e75Kbg2lDqpGSAb94J9wUXB0nV/ouDmhxlwt4Bhv77IDoGhNWo6YeTJM4/ekdb2QbIDdoAgCAIAgCAICOSEHagMGo0Ox24IDXT6sNOywQGvm1UfuKAwpdWZh6N0Bgzavy74ygNfUauE+dCfZKA0lTqFTu205HZib8EBhP6Paf1Hj8zkuCL+AoBud3klAV/gyIbAUBQ6ptGwIC06rjggLDq1yQFv8NHgfBAP4Xf6p8CgKjVKU7I3+yfkgL26lznZFJ7DvkgJW6h1J+xk9g/JASs6PKo/YP8AZsgJ4+jWqP2Lu8tHxKAy4ei2qPoAdr2/NAZ0PRPOdrom9rifg1AZ8PRK70pmDsa4/JAbCDopjHnTE9jAPiSgNhB0aUrdrpHd7R/tQGyptR6Jn2WL8TnH3XsgNvSaKhi+riY3saAfFAZiAIAgCAIAgCAIAgCAIAgCAIAgKWQFMI4BAUMTeA8AgKdQ31W+AQFPozPUb4BAPozPUb7IQFeob6rfAICvVN9UeAQFcA4DwQFbICqAIAgCAIAgCAIAgCAIAgCAIAgCAIAgCAIAgCAIAgCAIAgCAIAgCAIAgCAIAgCAIAgCAIAgCAIAgCAIAgCAIAgCAIAgCA//2Q=="/>
          <p:cNvSpPr>
            <a:spLocks noChangeAspect="1" noChangeArrowheads="1"/>
          </p:cNvSpPr>
          <p:nvPr/>
        </p:nvSpPr>
        <p:spPr bwMode="auto">
          <a:xfrm>
            <a:off x="520700" y="73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xQSEhUUExQWFBUXFhUVFhQYFhgVFxQVFBUXFxQVFRUaHyggGBwlGxQUITEhJSkrMS4uGB8zODMsNygtLisBCgoKDg0OGhAQGywkHyQsLDQsLCwsLC0sLCwsLCwsLCwsLCwsLCwsLCwsLCwsLCwsLCwsLCwsLCwsLCwsLCwsLP/AABEIAK4BIgMBEQACEQEDEQH/xAAcAAEAAQUBAQAAAAAAAAAAAAAAAwECBAUHBgj/xABHEAABAwICBgUICAQEBgMAAAABAAIDBBESIQUGMUFRYQcTcYGRIjJCUpKhsdEUM0NicoLB4RYjU/AIJKLCc4Oys9PxFVST/8QAGgEBAAMBAQEAAAAAAAAAAAAAAAECAwQFBv/EADoRAAIBAgMECAUCBgIDAQAAAAABAgMRBBIhMUFRkQUTYXGBsdHwIjKhweEUQhUjM1KS8VPSBqKyQ//aAAwDAQACEQMRAD8A7igCAIAgCAIAgCAIAgCAIAgCAIAgCAIAgCAIAgCAIAgCAIAgCAIAgCAIAgCAIAgCAIAgCAIAgCAIAgCAIC2SQNBLiGgbSTYDtJQJXMSl0vBICY54ngGxLZGOAPAkHLYVCknsZo6NRbYvkXHSkA+2j9tvzS6JVCq/2vkw3ScJ2Sx+235pmQdCqv2vkyZlQw7HNPYQUuUcJLamSqSoQBAEAQBAEAQBAEAQBAEAQBAEAQBAEAQBAEAQBAEAQBAEAQBAWyyBoLnEADaSbAd6EpX2HltJ66xNu2Gz3cTs9nafcobR1U8K38xzvWLS+O8s7seHygZDiDeBYzzWnO3ktueayk7nqUYQpxb2JbX71fcaEaXqpM44LN3GV+G/5G3IXPJrfLkd9LrpL+XSVuMnb6IubLXn/wCs3/8AV3yWeen2/Q26rGv/AI1/k/QkxV3rUx/LIP1TPT7eaJdHG8afJ+peyprxtbTHsfKPi1Tnhxf0I6vGb403zX2MmPTldHsgv/w6gD3OA+Kspx3S+hnKFZ/NRi+6S+6RnQ6+VUfnx1Q7AJQPZcfgrqct0kc06VL9+Hku5J+TNjT9KoaQHyhp4SxuZ7yB8VdTqcLnNLD4B6NuL7U15nodH9IjJNgjf+B4+GanrmvmRT+FUqn9KonyZuqfW+F3nBze4H9/crKtFmM+iK8dlmSRa105eGHG25sHOYcBO6723DfzWV+sic0sBXiruJvVc4wgCAIAgCAIAgCAIAgCAIAgCAIAgCAIAgCAIAgMTSekI6eMySGzR4uO5rRvKlK5DdjlmndNS1b/AOZ5LLnBECcLR971ncz3LaEdLk1JZfhXj3/jZ3mslpgADltFvj8AVNTSDuMMm60UuJpqs9ZKAfNjAfyxOuG+Aa4/mC8yT2n1FOClJJ7Fr47Fys34pm80RoWeo+rZZvrvOBvcLFx8Lc1VYaUtXoXq9MUqfw01mfJc/wAW7T09N0eyHz6kDkyL9XOz8FqsLDt5/g4J9NYlvTKvB+v2JZOjqT0KvPg6EEf6XBT+mp9vP8Gf8bxS3x5flGrrdT66LMMjnHGN+F3sPt/1LOWDX7XzOql/5A//ANYf4v7P1NHLNgdgla6F/qyNLD3XyPcSsJ4epHaj1aHSeGraRlZ8Ho/rt8CZZHcVIB25oVaMCo0FTPvihZc7SG4Xe02xWiqTWxnLUwWHqfNBcteZENBln1NRPFwbj6xnsvv8VbreKTMXgFH+nOUfG65O5e2eui/pVA5XhkPYDdispQfFfUo4YqH9s1/i/uvI9Hq10hiJ7YqgSRAm2CUWH/Lk809l1tCUl2o87FUqNbRxcJ7rqyfjsfO51aKQOAc03BFwRvB2LpTueDKLi3F7UXoQEAQBAEAQBAEAQBAEAQBAEAQBAEBZNK1gLnENA2kmwHeUJSb0Rq5dY4Blic78LHEdxtYqG0jojhKr3fVFGazU52ueO2OT4hpCjOizwNbgua9TJGm6f+tH2F4B9k5qVJPRGUqFWKu4vkcq1k01JW1eLNtNBibE05GSQ5OlcOAFwO09p2UdbGMHZOfDZ37vUjp4966Ec7ItIP3cr+Oz4HxXPiZWjY9HoynmqOXD7lNR9EicyTPF29c8NG0Hq7MB7LsOXeuenTvZs6cVipXlBbL87actDqOj4gBktWcSNqxQGW1tfFAwyTSMiYNr3uDGjvOSWvsM2YWj9aKOdwZFVQvedjBI3E78Lb3PcjTRBsaqlZK0tkY17Tta5ocPAqE7A5/rJqY6F2Ojjc6Mjy4GuHkHc6MOOw+qCsq1FVFdaPzPT6O6Rlhnlndw4cO6+7sPNTNez6yGeP8AFDIB7WHD71yPDVFuPfh0thJaZrd6a+1iOOsjJsHtJ4YhfwVHTlHamdMMTRqfJNPuaMgKhsVUgtmha9pa9oc07WkXB7lZO2qKThGcXGSuj03R7pTqHCje4mN1zTucblpAu6Ak7cgXNPAOG7PspTufMdI4RweZe1+PLubOhLc8gIAgCAIAgCAIAgCAIAgCAIAgCAjqJgxrnuNmtBcTyAuVKV3YHKajWZ1XeU5NxOEbdzWg2B/EbXJ52WfWZldbD2IYdUfhe3eYjq08VRs6opFWVZ4qppoVfLivnyV07GFRZrpmIw3Nr5jIjh/f6LupvN8R8/XWRqnw+r4ma0LU5zUaSntiduFz3AfILzsRK8mfRdG08lNN79ffges6PaXBQ099row8/ik8snxcVtFWR5Td9We0pVDJRnsVQzmvS1o+SSWJ17x9U5sYPmia7i6/AluDuaeBXRSjmi7bfsceJlls9xw4TyxvdHJHdzrDC9hxMLXA3jItY5WvmLHvWOtzRZWro+g+iHT0s8UsEzzIYOrLZCcTiyTEA17triCw5nMg8kkrakxlc6CqljnfSxpOpZ1UMD3xte17nOjJa95bazGvGbQL3NuI3bdqcbpy4GNWeWxwyk1lkD3Fz5dhw3cJRjuLdayUFr22vcW4LPMXy6HaNQKej0jC9stLHFPFhxmHFA14ffDI3qyMPmuBG4jnZRJb3r3mlOrKK+Btdza8j0E/R9Afq5aiLskEn/da5ZunB7UdcekMVHRVH42fmmYFRqDMPq6pp5SQ5+0x4A9lUeHh2nVDprELak/D8/Y0Wl9Xa6JpxU/WtFnCSmkD5GOabte2N4acQIByvsUKhl2M1l0tCqstSFu1O/nb7nttQNaWaRpRKCOsYerlAFrPb6QacwHDMDde25bK+88mrGKd47H7t73WZ6VSZBAEAQBAEAQBAEAQBAEAQBAEB47pX0mINHvzt1jmxcPP/wDSSbUJNcPPQ3wqTrRzbL35fk5Vq/U3YWb2m/cf3uuWk9LHt142lmNkStCqZVigs5GXE1WsZuRK6la/aM9xGRHeFaLa2GVSnCorSRjVULoyBjdhI2mx7QCrvESRhDo2nN3UvA19ZR/SGOjYc3Mc2+Vm4gW3OewXXNdtqx6mSMYSTe1Nc0et0dpgwxsYWM8lrW3DznhAGzBls5rbrJLcuf4OBYGm/wBz5L1NpBrUBtZ4OxfHCquq+Bb+HLdL6f7Mj+LCPRZbm5494YQPFUdZ8C38NXF8l63IarWfrGObJTRvZvvM2x7PJ29mYSOJkndL6ky6Jg9HP/1Z5GsjpXusWyRi/mtqY3W7C+MnxK3fSDekoxv3+hzP/wAcp7Yzf+L9T1+qdVBTRFlNTOwk3c7rWuc93Fzja/YMhuWbxDk7teREujFT0z/Rm+brBxhkHYYz/vTrewo8A9019fQ1+ndJU0zAydr47eUxxMbXNOzE3yj8CFeGJyO5SfRU6sbXT7r+hzLS+qlJLJiZLTFxObnMexxvvLYw4OPNbPFUJbrPwZh/BcZDSL0PddH+jqaiZI4TOlkkLcbhFIGNDb4WNBB9Y3O/LYs51ovRF10fXgrNfVep68aXh3yNH4jh+NlTPHiP0tb+1+GvkSx6Qid5ssZ7HtP6qc0XvKyw9WO2L5MyAb7FYxascn08w6E0s2rZlR1rsE7RsjmOZcBzzePz8kfE0pNP4Hsf0e5/Z9ncdXjeHAEG4IBBGwg7CEKNNOzLkICAIAgCAIAgCAIAgCAIAgCA5F/iQf8A5KmG41F/CN1vihK2M5zq1VZxuJ85oae0j5gLiXw1LH0cX1lBS7EeuXQc6ZfGhLZkNkHEKTMk+lAAkuAA2m+QS6WpNm3Y8rpbSwe50j/q2CzQee8jfe17cgFyylnl5HoQSow18STV7WaKcGNl2vtch1gX23tI224fuuhRcUcEMTCrN2NjJOVRnbEoyoWUjrpWZlxVJG9Z5mdXVpmRHV2z2j3t5t+SnPfaZujbYZ1JJ5WJnnW2ixJHb5zhyBV4U3LWK2HNXqU6aSqtJPZfT8Fnlkm8j7HhJILcgCTl3qijxfmavKlpFX7l6IgkgF8y/veSpyR7eZKqS3JckW9Qzi/2lGSPaT1tTs5AU7OL/aTq49o62p2ciQRt9aT2ypyR7eZXrJ8FyJmPtsllHZI5TlXF8yrbe2MeSJ21Tt8sh7SHfEKbdrKOC/tXvxJo6oDO+fHDHfxwqysUcG/9v1INKRNqYzFNJI+M2uwuaW3BuDYtyIO8KybWxsylh6claUE+fqbLRGk5aaJsUcoLGCzesYXkDcMQc0kKVKS2P6GNTBUpu7i/B+qZkyay1e59OP8Akv8A/KUz1OK5fkquj8NvUv8AJf8AUodY6kbZWflit8XFTnlvf0K/oKO6L5/hFW61TDa4H8g/RTnfEj+H0nu+pPHrhINrWHuIPjdOtKvoyD2X9+BsKPXCN2T2lvZn7v8A2rKqjCfRc/2u5v6WrZILscHDlu7RuWiaew8+pSnTdpqxMpMwgCAIAgCAIAgOU/4iacvoae236UG+1FIf9qJXdidzOR6MjwRht72vn2kn9VyYiOWZ7/R081Bdlz1OhavE0tcbkbOJH7fJTSldWZavCzui7S9cWANabOO08By5lKk7aIUaak7vYQaG1dnqQHNAYwkgSyHC1xG0MABdIduTQdiwUbnTOtGno9vBffcvE9jo/o0BAxmofvuxkdO3sPWkv/0BaKizin0jbZlXOT+mn1PDdMOjY6LqadjC1zg6V95utu0HCy4wNDTcO2X2LanTyyOLFYuVSFr3v2W2eLPAUbJWOa9gIc0gg7Mx27QunI3uPPjPK7o6fT1Akja8ZYgDbgd47jcLmkrOx9BRqKcVJArNo6YTsXxyrCUT0KVW5tKChllbjjZjAJFg5odcGxycRl37lhNqO0rLHU4ScWn3+2J4nRn+Y18VrE4mlrc72zIwm9jsO5TCWZXjrbgXhisNU0jNX4PT6MubMRz7PkrKZs6ZK2oBy9yvnM+r4FjuSXGUsxpmJyIrjTMMiKh6ZhkKiRMxGQuEqZh1ZeJVOYjqy8TFTmK9Wi4TpnI6or1ynOR1RC6RMw6sp1ijMWVMvkcAAQ7McRa3fc5K0nFJWd/Azgqjcs8bW2O97+VjO0bpF8ZD2EtOR/Yj9EjNp6EVqEKsbTWh0XQelW1DL7HDJzeB4jkV2QnmR8ri8LLDztu3M2KucgQBAEAQBAEBodYtLthkgBAILiTcA2uMNxwyc4d60hFPaUk2thwzXTRApK6eJgtGXCWMDYI5RiAA3AOxtHJq5MXtT7D2uipfy5Lt+34NTFIQbg2I3rk2HrbdDoOpmpLqgiaoFwbEMde1rXBkHpEi1o8hbN25p1hBzZw4jFxpLLD33evLidZ0fo9kQ8kZ2ALjbEQNgy2N4NFgNwC64wUTxalZz7vfviY+susEFDAZp3WaMmtGbpHnYxg3k2PIAEmwBK0jFydkYt2OXTam1Glqk11ZaijcGiOMjHMI2jyRY2DL3Juc7k+SMlrFJfLqyspcTcR9HGi2Ns5s0p9Z0zmk87R4R7ldZt5S5odPaDhpCxlPiEbg4gOcXYXAjF5RzscQy7Vy4hWlfiex0fO8HHh9zTuC5j0kyJUkjppyN1q1Wljy2wJPltztwDhcdx7zwWNSKlHaYYiNql+Pmvfmex0npBzImyAE5Frm33OFzfsLR4lY9GtQxEocV5e2eRjqdo3PMU9O2UHrY2wyBzvKYeqD8LiM2nIu2bb717c6MJbUclHGV6P9ObXlyehWj0aJmPdHMwmM2cyXyXedhDg9gI3j0d65Z4JbYs9eh0/NaVYp9q0fp5FKzRU8Iu+N4btxC0jLWviL2E4Rn6VlyzoVI7uR7FHpPC1tkrPhLT67PqYOK+dr9husbnoZSUSDDbAb+tc+8bFdzhktl143+xgqVbrszn8H9uVf/V7lmPt8Cs7nRoA/t8ClxoXB/b4FAVDx/YIQaFesHEeKkjQqJBxCXIsiWIAmxIbzOzv4LSCUnZu3eYV5ypxzRg5ditfv1auWPCqzZakXWcPKPuHaf7KgXW4NzNrF7tuFoJtwNhsH3jl2K8ISnpFHPiMRSoLNVlbs9FtN/orQrpCBJI2InMMFnyFp9LbZudh6QzC1rUJ0qbntt5HiVenMztTj4v0XqbCCQ0VSLlxZsJIzcw5E2G0g2OXDmq4epdKRpUf6vDu/zL3+D3lPO2RrXscHMcA5rmm4c0i4II2iy9A+dJEAQBAEAQBAc16WpizyhtbFiHbidb9FpHSNyrV5WPH9Ix61lDUkDFJTmN5+9EQQPF8iwxSvGMvep6XRTtOcfen+zRap0gmq4Y3C4LiSDsOFpcARvF2gEcLrhPYqyywbPomkjDGgDZ/ZJPEk3N+a9GnCyPmqk3KRJJUtY0uc4Na0FziTYBrRck8gFaVltMzweim/TJhpOpHkZ/QIHbI4b5VL2n7R9g4cBh25W2Ud3MzkzI0jpcknNWvYixqX6SPFRcmxp9Z6rFCH72Pa7tDrsI/1DwXPifkvwf4PQ6Nf87LxT9fsaSKZrxceG8dq5VJPYew4uLsyjgjRMZ2Lb7NxBuCNoPELOzWw2bjUjlkbqHWCYMweQQLEHDZ2RBzObTs9XesoRUKqq63XpYyq4JVYZFK3h/oppasZOwtEb2ucXPJxh4xvAuc8Nrm5yHcu9YyG+6PNn0JiF8rT8befqV0DL9HMkgkF+rcMBa/NzmkC3k4TYlu+21bQxNJ/uXkcdXo3FR2034a+VzoGhn0lU7rIpQZAQSxshYQWnK8YOQJa3dmArNprQ5HGcHaS+zPJax0PVVk0YtY4ZWgCwAlBu0D8bZD3rycXBKd1vPsOhMRKeHcZftdl3e/pYwOrXMezmKYEFymFQTdDCpF0LFBcqAVNyLouDSpuVdh1P3fcpI+EoYh6o8FGpNol8bcwXMLmgguaDhLmg+U0OHmkjer02syzLQwxKlKlJUpWlbT327Ow9nUyUkcD2skYA5uTYY7OubZusCS8cTbmV60alNaXXM+JnhsTNuTjJvuZ5umlxSNEzoxYWbKH4Msr4idlxxGRtfYrdbB70U/SV1thLk/Q2OsFfFKGFkrXvuWnC9rjkCC4hpIANgbjLZmvHhTdOUobtz7H29h7XR+dNJprw97zA6NtZTDVPoZT/Le9zoPuPd5Zj5Agm33gfWXsL46akeNiKfVVpQ7fyvodYVDMIAgCAIAgOc9LMd2OPCEHwe660XyMhfOjx+tUJ/8Ai4L/AGdQSPwSNfb3uCzrRvROvAztibcdDymgq/qKiKX1HXPIEFrj3BxK8496cc0XHifQsFT1sQMb8JIu11g6x5jYeB/RehB54WTsfN1I5Janl9Y+vnfDRTBuGZznSSMdtpocLphbJzcZMUe/6zaVhRoV+tvVkmls0s7+9eQqTpqHwJpmTpir3DIDIAZAAbABwXpbNDkR4fTmly13VxgOkOeZyaPWcVlOdtDaEL6vYeZr6zAf5kznO4NJA7mtI+KwcnxOiMeC9/UiZpsOa5ge4gi3lXz4bSSD3lVnJuLR0UIZasZW3kDXkZgkdi4Ln0DSe0zqau3P8fmtY1OJhOlviZQeNxHitNDLVFwcqtGkaliVkqo4HRCvYy4Z1jKB1wroyfJdk4AjmLqmVo2c4yVmZDCN3Z3cOzNG5PaVhTpwvkSV+GhfdQXsLoLFbILlQwIQ2y4NCmyIuyVrRwVlYo2zPmihDWmN5LvSaWYbcwQSNy0ajbRnLCdZyanGy3NO5iucAq3NkmzAr6stbdrs+GSxnNrYzop01vR5Os1vnjNsIN9mW1awg5LacFfEqm7OBstE62CSwkGEnfuUSzR7TWlVhU7Gb8yg5ghVzJnSotaGJUVwaMsz7vFR1iLum7anitJVThMHtOF7bODhtDw8ua4dht4L18C70teLPjumY2xOnBfdfY+kdXNKCqpYZxl1kbXEeq61nt7nAjuV2rOx5yNkoAQBAEAQHiukilxwyAbTTyW7QCQtI6wZC0nHvPA6yzYtGy/dfC4chjaT7rovig4llLq6qlwPAgryj6c6L0a604P8vK7IeYT6oGzuA9kbsJvtSnlZwYzD5/iXv3596PZCTHV1El79VFDTt+65955c+YfT+yF6dPVXPCqaOxqNM1AY17zsaCT3BTJ21IiruxzSrqiyIyu+slOLsv5o/KCO8lcbe87oxTdtyNbonRjprvds8SeJ/c5KIwc3ZG0qkaau9TOqNHtbsIO/aLi3ILWeEcVdlYY+71S8CBeWfRJ3VyhQFEIKhxGzJCC8VDvWPiVN2LLgSNqXesfEqruXjYudM87Lqmm80vLcQyiVoDnYgCcjuvw7VZZXsM5dbH5iaDS0rfSJRxJjXkjOj08/kquLN44gyI9OHeQqNSNVWjvJf4jaNufYijIOvTW8gfrWNjWq6pyZjLF047SP+IJ3eax3c23vK0WHqM5pdKUI715lPptW70Hd7gP1Vlg5vaYy6apLZ5Fjoas+qO137K6wPExl06tyfvxNHpfSEkBDXODnHcDs7SrLBriYy6Zk9iM3VGgNU8yTC7QLNAuLE53Fuw+IWdS1N5YHZg4yxMXUrbNyJNMaJ6h/k3LTmOXJZqd9p0VKHV2cdhtdH1Zw2K5Jx1PTo1Lx1KVEyJEzmeZ0i/y+75r28DpT8fQ+N6Yd8Qu77s7b0HVuPR7mf0p5GDseGy/9UjlvU2nmI6GqEhAEAQBAabWCnxlgOwte09+H91tS3lJ6WZxzTALdHTA7cMbXDg+O7Xe8KYxtG5aq/wCY17s9UeBo5RYMcQJL2aMyHDdnude4t2LmqUVLZozsw+NlT0lrH6oy2lzHA5tcCCDsIINwQe3euJpp2Z7cZKSutUzrOoExko3yOtikmcXWFh5EccQsN2UYyGXAAZL1cP8A00fN4xJV5JGHruP8s8esWM7nPAKVflKUPnRzzWyS5jA2WJ99v0XJI7aK0Z7jVqCKKna1wOJwBJsCOQ/veSuqjJQRxV1Kcrmq1vpGCF8sLgHsAeN18JBIsdoIBuFrUq5omUINPU8ziBzbsNnDscLj3FeLVVptH1uFnmoxfZ5aFFQ6CiEFFJAUAnhCqy8DZ0zQsJHbTRlxyWBBALTkW8VCdmaySaszVV+jGn6t4Yd2IF0Z5G2bDzzHYuiFRbzz62Hl+x279nqvr3HntI/SYPrIgBueDiYeFnjJdUIU57GeTXq4mj88NOO733mAdJScG+B+a1VGCOSWNrPZZEkelXjbG09t1dQgtxzyrVpbZPy8jNi1lkbsiZ4kfotLmLg2TjW+UfZN9o/JMxGRl38ZzbmMHiVNyLGNUayVMmWPDfc0WP6lCbIx6TRcssgbhfdx2kG57ztWVWoqcbs6cJhniKmWOzf2I6poXR4hjDRu2ni70reAHcvLu27s+wUFCKhEppalD2rOemptBKXws865mHJVvcjLlMaaVWSMZyPPVct3le1hlamj5HpCebES7LI7N/h/N6eq4de3x6pt/wBFpM4kdVVCQgCAIAgMLSTL4D94jxaT+i1pPVlJ7Dj/AEo0Zpop22s2SQyM5iTynZbvLc/uspT0t2lpSUrPfaz8NF9LHG6CoaHEvOzCWkguzab2Fv7yVLq5DRt6jTrJHAuJ4bLAeAXPWg5vMehgsQqayS2bmda6LZw+hcAb4Znjxax/+5deH/po48Y068mvehk67U5NJIQM2YX+w4E+4Kaq+FlKHzr3tOc62UYDY3NuQDIz2Xuse9uE965qsbWZ14Wea64Ho9E1ofCwjcACOBG7wU3M5Rs2jF0wQ9jmH0gW+IsouQtHc806IMswG4a1o52AsL+C5K6+K57fR8r0svB/kosTuKFCApICgEsLlDLwZsqd6wkjtgzKvwVDYjcy/NSirREyZ8fmnLew5tPKxWidzF3jsIwykkP82ARniwkNPa0ELaNapHff373nHUwuHqfNHK+zT8c0zZw6uaPkGQk/JM0H2ZIz8VvHFx/dHk/X1OOfRE9tOafevun9iVuplFxqx+aF3wjWqxFLt5ehzS6OxS2KL8fWxcNT9H73VnhH/wCNW6+jxfJ+hn+hxv8Axrmv+xczU3Rl7ltZIeBc1o/0xD4p+oore+T9CkujMZJ/Il4x9SdmhKeMg01IyK32sznSvGW1oeSB3WVZYyK+SPM3o9CTk/5s0lwjq/TzL6ZjQ8hhxyHz5beaDubw/dedOpKpK7d372H0FDD06EMsVZcN77/QzZJ2ty4blVzUdDaNOUtTEqKi4tuWcp30N4U7amkrSCoiVqmnq3WBW8VdnBVdkeafJck8V7cVZJHxlSeeTlxZ9A9A9Fg0aZD9tPK8djA2H4xO8VV7Sp0ZQAgPPO1rZ6jvEICw62t/pn2ggI3a3j+mfa/ZAWs1pbI5rSzCL3vivsB5K9PaVnsOT9NWnBI8Mab2/RXlpoVijkV1kaFEB1voJ0hlUQHiyVvO4wv+DPFbUnoZzOp1NIHtc1wuHAtPYRYrRq5RO2pyjS1EWtfBJ5zCGk82tAjd2OjDe9pVI0usg4b0dSqKnUVTdL2+T+h5ymqZICbX5jjzF8j2FcSll+Fno1KSmroln1huCGtsTtyF+y9rj3q90cypWI6CjkkbJIAXWGN2Xot853IAb1jVi5K63Hbhaipzyvf5lLrkPVuLoCl0IF1IAKgXMmKosquJrCpYzIqsLJwOiNZGTHM07VRo3U0xIzgpTIkjAnYtEznnExbluwq+j2mGsdhPFpaRuxx8VHVossRNE7dY5h6RTq+0n9U96JHa0TneSjg97EcTwiuRNBLPN57sDd/E/JYyyrtOun1s9vwrs2mzZWNibhZlz39t1RSZtlgjGdXc1GUt1qIpK7mpUCkqyMGaqutFE551UzS6XqvJtxy+a7MNTvI8fpHEZaTS2vQ1VHTvlkZFGMT5HNYxvFzzZo8SvSPmz641e0U2kpoaduYijay/rFo8px5k3PeqEmwQBAc4noJG7WlAYUjSNoIQELiUBjTNJBCA8TpfUh0ry/r3En1m3/VTcWNQ/UGQfag/l/dQCF2pjhtf7kBs9VqZ2j6llRiJaPJk/wCG7Jx/Lk78qvCVmVkro75SuDgCM7rpMTU60ariqbjZZszRYX82Ru3A+2YzzDhsKq7p5o7TWE0lllqn9O1e9TmektDGIls7TEb5CQBoP4Zb4H9oPglR0aus1Z+/A6KMqtLSm1JcPxtXhoU0Xq6J3ARNMpvnhwyAdpacLe15AXN1UFsdzeeKn+5JP3x9GdR0Dq42kiIdZz3iz97QPUFxmOJsL8AAAN6cEkcFSo5Sucn1v0CKWQmM3iNyBvYOB4gcfFefWw+R3jsPcwuPVRZZ6PzPOiYLlsehnRd1iWJzIY0FxiQXGJAVDkFyRk5Cq4l1UaMmOuVHA2jXJfpIKjKadamLtKjUaMt6pqm7IyRLupaozMsoQL2yMbuCizZZShEsl0jzUqmUliTFfXK6pmLxBE6sKtkM3XZE6qKnIUdZkMlVYXJV1C7sjKdbKrtmpqJ8Rvu3LvpU8iseDia7rTvu3HZ+g7UcttpGoba7SKZhGeFwsZyOYuG8iTvBVmYHZ1ACAICx0QO0BAYdRoxjtwQGkrtX27hZAaCs0S5uxAaySG21AQuiQGPJAEBiTUYO5AbXUrTfUOFJMdmcDyfPjH2ZPrM2cxY8V0U530MpR3nSKeUFXZQyhZZsktfIAOSlRBoNOaVaxpJKu3ZBI4Tr9rD1rjG0/i5Dc3tO/wDdYN3dzZK2h4xshGwkKjintReNScdjZPBUyEgA3PNZujA3jjKq3mzsePuWboI2jj5b0MbuSq6DNo9IR3plevPBUdKRtHG03vKipCo4NG8a0XsZeJwosXzou60KLE50XCVLE5i4T81Fi2cfSuaZR1rLHVnNTkKus+JE6pU5SjqFhnU5SucifWNG8K6pye4yliIR2shfpFu65V1QkYSx0Fs1IH6QJ2BaKgt5zyx0n8qMvQ+h6qtfggikmdwaPJbzc42aztcQtlGMdhyVKs6nzM7NqH0NNic2bSBbK4WLaZucbTxlcfrN3k2w/iS5Q6+FACAIAgCAIC1zboDXVlOCgPNaSpG8kBoZorHLNAY72ICCRqA1uk6RsrcLrixDmuBs5jhsc07iFKdgU0brzNR2ZVAvYMhUMGRG7rG+ifctY1OJm4HqqXpDp3i7ZGnvV88SuVmBpfpEhaPPHjZQ6i3EqDOaay68PnuIyQPWOXsj9T4LNtvaXStsPHF1+ahsklipi7fYf3uUXJNlTsawWaO07yqgkxIC0oChBQFpaUBbgUZVwLqpNbGxgVckeBdYiot5XAU6uJb9VV4lcBUdXEn9XV4jqu1T1cSP1NXiVFP2+9MkSv6ipxLxSKckeBDrVHvKnRodturWsZuTe1hugGnihBNHqy073e75Kbg2lDqpGSAb94J9wUXB0nV/ouDmhxlwt4Bhv77IDoGhNWo6YeTJM4/ekdb2QbIDdoAgCAIAgCAICOSEHagMGo0Ox24IDXT6sNOywQGvm1UfuKAwpdWZh6N0Bgzavy74ygNfUauE+dCfZKA0lTqFTu205HZib8EBhP6Paf1Hj8zkuCL+AoBud3klAV/gyIbAUBQ6ptGwIC06rjggLDq1yQFv8NHgfBAP4Xf6p8CgKjVKU7I3+yfkgL26lznZFJ7DvkgJW6h1J+xk9g/JASs6PKo/YP8AZsgJ4+jWqP2Lu8tHxKAy4ei2qPoAdr2/NAZ0PRPOdrom9rifg1AZ8PRK70pmDsa4/JAbCDopjHnTE9jAPiSgNhB0aUrdrpHd7R/tQGyptR6Jn2WL8TnH3XsgNvSaKhi+riY3saAfFAZiAIAgCAIAgCAIAgCAIAgCAIAgKWQFMI4BAUMTeA8AgKdQ31W+AQFPozPUb4BAPozPUb7IQFeob6rfAICvVN9UeAQFcA4DwQFbICqAIAgCAIAgCAIAgCAIAgCAIAgCAIAgCAIAgCAIAgCAIAgCAIAgCAIAgCAIAgCAIAgCAIAgCAIAgCAIAgCAIAgCAIAgCA//2Q=="/>
          <p:cNvSpPr>
            <a:spLocks noChangeAspect="1" noChangeArrowheads="1"/>
          </p:cNvSpPr>
          <p:nvPr/>
        </p:nvSpPr>
        <p:spPr bwMode="auto">
          <a:xfrm>
            <a:off x="673100" y="2254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xQSEhUUExQWFBUXFhUVFhQYFhgVFxQVFBUXFxQVFRUaHyggGBwlGxQUITEhJSkrMS4uGB8zODMsNygtLisBCgoKDg0OGhAQGywkHyQsLDQsLCwsLC0sLCwsLCwsLCwsLCwsLCwsLCwsLCwsLCwsLCwsLCwsLCwsLCwsLCwsLP/AABEIAK4BIgMBEQACEQEDEQH/xAAcAAEAAQUBAQAAAAAAAAAAAAAAAwECBAUHBgj/xABHEAABAwICBgUICAQEBgMAAAABAAIDBBESIQUGMUFRYQcTcYGRIjJCUpKhsdEUM0NicoLB4RYjU/AIJKLCc4Oys9PxFVST/8QAGgEBAAMBAQEAAAAAAAAAAAAAAAECAwQFBv/EADoRAAIBAgMECAUCBgIDAQAAAAABAgMRBBIhMUFRkQUTYXGBsdHwIjKhweEUQhUjM1KS8VPSBqKyQ//aAAwDAQACEQMRAD8A7igCAIAgCAIAgCAIAgCAIAgCAIAgCAIAgCAIAgCAIAgCAIAgCAIAgCAIAgCAIAgCAIAgCAIAgCAIAgCAIC2SQNBLiGgbSTYDtJQJXMSl0vBICY54ngGxLZGOAPAkHLYVCknsZo6NRbYvkXHSkA+2j9tvzS6JVCq/2vkw3ScJ2Sx+235pmQdCqv2vkyZlQw7HNPYQUuUcJLamSqSoQBAEAQBAEAQBAEAQBAEAQBAEAQBAEAQBAEAQBAEAQBAEAQBAWyyBoLnEADaSbAd6EpX2HltJ66xNu2Gz3cTs9nafcobR1U8K38xzvWLS+O8s7seHygZDiDeBYzzWnO3ktueayk7nqUYQpxb2JbX71fcaEaXqpM44LN3GV+G/5G3IXPJrfLkd9LrpL+XSVuMnb6IubLXn/wCs3/8AV3yWeen2/Q26rGv/AI1/k/QkxV3rUx/LIP1TPT7eaJdHG8afJ+peyprxtbTHsfKPi1Tnhxf0I6vGb403zX2MmPTldHsgv/w6gD3OA+Kspx3S+hnKFZ/NRi+6S+6RnQ6+VUfnx1Q7AJQPZcfgrqct0kc06VL9+Hku5J+TNjT9KoaQHyhp4SxuZ7yB8VdTqcLnNLD4B6NuL7U15nodH9IjJNgjf+B4+GanrmvmRT+FUqn9KonyZuqfW+F3nBze4H9/crKtFmM+iK8dlmSRa105eGHG25sHOYcBO6723DfzWV+sic0sBXiruJvVc4wgCAIAgCAIAgCAIAgCAIAgCAIAgCAIAgCAIAgMTSekI6eMySGzR4uO5rRvKlK5DdjlmndNS1b/AOZ5LLnBECcLR971ncz3LaEdLk1JZfhXj3/jZ3mslpgADltFvj8AVNTSDuMMm60UuJpqs9ZKAfNjAfyxOuG+Aa4/mC8yT2n1FOClJJ7Fr47Fys34pm80RoWeo+rZZvrvOBvcLFx8Lc1VYaUtXoXq9MUqfw01mfJc/wAW7T09N0eyHz6kDkyL9XOz8FqsLDt5/g4J9NYlvTKvB+v2JZOjqT0KvPg6EEf6XBT+mp9vP8Gf8bxS3x5flGrrdT66LMMjnHGN+F3sPt/1LOWDX7XzOql/5A//ANYf4v7P1NHLNgdgla6F/qyNLD3XyPcSsJ4epHaj1aHSeGraRlZ8Ho/rt8CZZHcVIB25oVaMCo0FTPvihZc7SG4Xe02xWiqTWxnLUwWHqfNBcteZENBln1NRPFwbj6xnsvv8VbreKTMXgFH+nOUfG65O5e2eui/pVA5XhkPYDdispQfFfUo4YqH9s1/i/uvI9Hq10hiJ7YqgSRAm2CUWH/Lk809l1tCUl2o87FUqNbRxcJ7rqyfjsfO51aKQOAc03BFwRvB2LpTueDKLi3F7UXoQEAQBAEAQBAEAQBAEAQBAEAQBAEBZNK1gLnENA2kmwHeUJSb0Rq5dY4Blic78LHEdxtYqG0jojhKr3fVFGazU52ueO2OT4hpCjOizwNbgua9TJGm6f+tH2F4B9k5qVJPRGUqFWKu4vkcq1k01JW1eLNtNBibE05GSQ5OlcOAFwO09p2UdbGMHZOfDZ37vUjp4966Ec7ItIP3cr+Oz4HxXPiZWjY9HoynmqOXD7lNR9EicyTPF29c8NG0Hq7MB7LsOXeuenTvZs6cVipXlBbL87actDqOj4gBktWcSNqxQGW1tfFAwyTSMiYNr3uDGjvOSWvsM2YWj9aKOdwZFVQvedjBI3E78Lb3PcjTRBsaqlZK0tkY17Tta5ocPAqE7A5/rJqY6F2Ojjc6Mjy4GuHkHc6MOOw+qCsq1FVFdaPzPT6O6Rlhnlndw4cO6+7sPNTNez6yGeP8AFDIB7WHD71yPDVFuPfh0thJaZrd6a+1iOOsjJsHtJ4YhfwVHTlHamdMMTRqfJNPuaMgKhsVUgtmha9pa9oc07WkXB7lZO2qKThGcXGSuj03R7pTqHCje4mN1zTucblpAu6Ak7cgXNPAOG7PspTufMdI4RweZe1+PLubOhLc8gIAgCAIAgCAIAgCAIAgCAIAgCAjqJgxrnuNmtBcTyAuVKV3YHKajWZ1XeU5NxOEbdzWg2B/EbXJ52WfWZldbD2IYdUfhe3eYjq08VRs6opFWVZ4qppoVfLivnyV07GFRZrpmIw3Nr5jIjh/f6LupvN8R8/XWRqnw+r4ma0LU5zUaSntiduFz3AfILzsRK8mfRdG08lNN79ffges6PaXBQ099row8/ik8snxcVtFWR5Td9We0pVDJRnsVQzmvS1o+SSWJ17x9U5sYPmia7i6/AluDuaeBXRSjmi7bfsceJlls9xw4TyxvdHJHdzrDC9hxMLXA3jItY5WvmLHvWOtzRZWro+g+iHT0s8UsEzzIYOrLZCcTiyTEA17triCw5nMg8kkrakxlc6CqljnfSxpOpZ1UMD3xte17nOjJa95bazGvGbQL3NuI3bdqcbpy4GNWeWxwyk1lkD3Fz5dhw3cJRjuLdayUFr22vcW4LPMXy6HaNQKej0jC9stLHFPFhxmHFA14ffDI3qyMPmuBG4jnZRJb3r3mlOrKK+Btdza8j0E/R9Afq5aiLskEn/da5ZunB7UdcekMVHRVH42fmmYFRqDMPq6pp5SQ5+0x4A9lUeHh2nVDprELak/D8/Y0Wl9Xa6JpxU/WtFnCSmkD5GOabte2N4acQIByvsUKhl2M1l0tCqstSFu1O/nb7nttQNaWaRpRKCOsYerlAFrPb6QacwHDMDde25bK+88mrGKd47H7t73WZ6VSZBAEAQBAEAQBAEAQBAEAQBAEB47pX0mINHvzt1jmxcPP/wDSSbUJNcPPQ3wqTrRzbL35fk5Vq/U3YWb2m/cf3uuWk9LHt142lmNkStCqZVigs5GXE1WsZuRK6la/aM9xGRHeFaLa2GVSnCorSRjVULoyBjdhI2mx7QCrvESRhDo2nN3UvA19ZR/SGOjYc3Mc2+Vm4gW3OewXXNdtqx6mSMYSTe1Nc0et0dpgwxsYWM8lrW3DznhAGzBls5rbrJLcuf4OBYGm/wBz5L1NpBrUBtZ4OxfHCquq+Bb+HLdL6f7Mj+LCPRZbm5494YQPFUdZ8C38NXF8l63IarWfrGObJTRvZvvM2x7PJ29mYSOJkndL6ky6Jg9HP/1Z5GsjpXusWyRi/mtqY3W7C+MnxK3fSDekoxv3+hzP/wAcp7Yzf+L9T1+qdVBTRFlNTOwk3c7rWuc93Fzja/YMhuWbxDk7teREujFT0z/Rm+brBxhkHYYz/vTrewo8A9019fQ1+ndJU0zAydr47eUxxMbXNOzE3yj8CFeGJyO5SfRU6sbXT7r+hzLS+qlJLJiZLTFxObnMexxvvLYw4OPNbPFUJbrPwZh/BcZDSL0PddH+jqaiZI4TOlkkLcbhFIGNDb4WNBB9Y3O/LYs51ovRF10fXgrNfVep68aXh3yNH4jh+NlTPHiP0tb+1+GvkSx6Qid5ssZ7HtP6qc0XvKyw9WO2L5MyAb7FYxascn08w6E0s2rZlR1rsE7RsjmOZcBzzePz8kfE0pNP4Hsf0e5/Z9ncdXjeHAEG4IBBGwg7CEKNNOzLkICAIAgCAIAgCAIAgCAIAgCA5F/iQf8A5KmG41F/CN1vihK2M5zq1VZxuJ85oae0j5gLiXw1LH0cX1lBS7EeuXQc6ZfGhLZkNkHEKTMk+lAAkuAA2m+QS6WpNm3Y8rpbSwe50j/q2CzQee8jfe17cgFyylnl5HoQSow18STV7WaKcGNl2vtch1gX23tI224fuuhRcUcEMTCrN2NjJOVRnbEoyoWUjrpWZlxVJG9Z5mdXVpmRHV2z2j3t5t+SnPfaZujbYZ1JJ5WJnnW2ixJHb5zhyBV4U3LWK2HNXqU6aSqtJPZfT8Fnlkm8j7HhJILcgCTl3qijxfmavKlpFX7l6IgkgF8y/veSpyR7eZKqS3JckW9Qzi/2lGSPaT1tTs5AU7OL/aTq49o62p2ciQRt9aT2ypyR7eZXrJ8FyJmPtsllHZI5TlXF8yrbe2MeSJ21Tt8sh7SHfEKbdrKOC/tXvxJo6oDO+fHDHfxwqysUcG/9v1INKRNqYzFNJI+M2uwuaW3BuDYtyIO8KybWxsylh6claUE+fqbLRGk5aaJsUcoLGCzesYXkDcMQc0kKVKS2P6GNTBUpu7i/B+qZkyay1e59OP8Akv8A/KUz1OK5fkquj8NvUv8AJf8AUodY6kbZWflit8XFTnlvf0K/oKO6L5/hFW61TDa4H8g/RTnfEj+H0nu+pPHrhINrWHuIPjdOtKvoyD2X9+BsKPXCN2T2lvZn7v8A2rKqjCfRc/2u5v6WrZILscHDlu7RuWiaew8+pSnTdpqxMpMwgCAIAgCAIAgOU/4iacvoae236UG+1FIf9qJXdidzOR6MjwRht72vn2kn9VyYiOWZ7/R081Bdlz1OhavE0tcbkbOJH7fJTSldWZavCzui7S9cWANabOO08By5lKk7aIUaak7vYQaG1dnqQHNAYwkgSyHC1xG0MABdIduTQdiwUbnTOtGno9vBffcvE9jo/o0BAxmofvuxkdO3sPWkv/0BaKizin0jbZlXOT+mn1PDdMOjY6LqadjC1zg6V95utu0HCy4wNDTcO2X2LanTyyOLFYuVSFr3v2W2eLPAUbJWOa9gIc0gg7Mx27QunI3uPPjPK7o6fT1Akja8ZYgDbgd47jcLmkrOx9BRqKcVJArNo6YTsXxyrCUT0KVW5tKChllbjjZjAJFg5odcGxycRl37lhNqO0rLHU4ScWn3+2J4nRn+Y18VrE4mlrc72zIwm9jsO5TCWZXjrbgXhisNU0jNX4PT6MubMRz7PkrKZs6ZK2oBy9yvnM+r4FjuSXGUsxpmJyIrjTMMiKh6ZhkKiRMxGQuEqZh1ZeJVOYjqy8TFTmK9Wi4TpnI6or1ynOR1RC6RMw6sp1ijMWVMvkcAAQ7McRa3fc5K0nFJWd/Azgqjcs8bW2O97+VjO0bpF8ZD2EtOR/Yj9EjNp6EVqEKsbTWh0XQelW1DL7HDJzeB4jkV2QnmR8ri8LLDztu3M2KucgQBAEAQBAEBodYtLthkgBAILiTcA2uMNxwyc4d60hFPaUk2thwzXTRApK6eJgtGXCWMDYI5RiAA3AOxtHJq5MXtT7D2uipfy5Lt+34NTFIQbg2I3rk2HrbdDoOpmpLqgiaoFwbEMde1rXBkHpEi1o8hbN25p1hBzZw4jFxpLLD33evLidZ0fo9kQ8kZ2ALjbEQNgy2N4NFgNwC64wUTxalZz7vfviY+susEFDAZp3WaMmtGbpHnYxg3k2PIAEmwBK0jFydkYt2OXTam1Glqk11ZaijcGiOMjHMI2jyRY2DL3Juc7k+SMlrFJfLqyspcTcR9HGi2Ns5s0p9Z0zmk87R4R7ldZt5S5odPaDhpCxlPiEbg4gOcXYXAjF5RzscQy7Vy4hWlfiex0fO8HHh9zTuC5j0kyJUkjppyN1q1Wljy2wJPltztwDhcdx7zwWNSKlHaYYiNql+Pmvfmex0npBzImyAE5Frm33OFzfsLR4lY9GtQxEocV5e2eRjqdo3PMU9O2UHrY2wyBzvKYeqD8LiM2nIu2bb717c6MJbUclHGV6P9ObXlyehWj0aJmPdHMwmM2cyXyXedhDg9gI3j0d65Z4JbYs9eh0/NaVYp9q0fp5FKzRU8Iu+N4btxC0jLWviL2E4Rn6VlyzoVI7uR7FHpPC1tkrPhLT67PqYOK+dr9husbnoZSUSDDbAb+tc+8bFdzhktl143+xgqVbrszn8H9uVf/V7lmPt8Cs7nRoA/t8ClxoXB/b4FAVDx/YIQaFesHEeKkjQqJBxCXIsiWIAmxIbzOzv4LSCUnZu3eYV5ypxzRg5ditfv1auWPCqzZakXWcPKPuHaf7KgXW4NzNrF7tuFoJtwNhsH3jl2K8ISnpFHPiMRSoLNVlbs9FtN/orQrpCBJI2InMMFnyFp9LbZudh6QzC1rUJ0qbntt5HiVenMztTj4v0XqbCCQ0VSLlxZsJIzcw5E2G0g2OXDmq4epdKRpUf6vDu/zL3+D3lPO2RrXscHMcA5rmm4c0i4II2iy9A+dJEAQBAEAQBAc16WpizyhtbFiHbidb9FpHSNyrV5WPH9Ix61lDUkDFJTmN5+9EQQPF8iwxSvGMvep6XRTtOcfen+zRap0gmq4Y3C4LiSDsOFpcARvF2gEcLrhPYqyywbPomkjDGgDZ/ZJPEk3N+a9GnCyPmqk3KRJJUtY0uc4Na0FziTYBrRck8gFaVltMzweim/TJhpOpHkZ/QIHbI4b5VL2n7R9g4cBh25W2Ud3MzkzI0jpcknNWvYixqX6SPFRcmxp9Z6rFCH72Pa7tDrsI/1DwXPifkvwf4PQ6Nf87LxT9fsaSKZrxceG8dq5VJPYew4uLsyjgjRMZ2Lb7NxBuCNoPELOzWw2bjUjlkbqHWCYMweQQLEHDZ2RBzObTs9XesoRUKqq63XpYyq4JVYZFK3h/oppasZOwtEb2ucXPJxh4xvAuc8Nrm5yHcu9YyG+6PNn0JiF8rT8befqV0DL9HMkgkF+rcMBa/NzmkC3k4TYlu+21bQxNJ/uXkcdXo3FR2034a+VzoGhn0lU7rIpQZAQSxshYQWnK8YOQJa3dmArNprQ5HGcHaS+zPJax0PVVk0YtY4ZWgCwAlBu0D8bZD3rycXBKd1vPsOhMRKeHcZftdl3e/pYwOrXMezmKYEFymFQTdDCpF0LFBcqAVNyLouDSpuVdh1P3fcpI+EoYh6o8FGpNol8bcwXMLmgguaDhLmg+U0OHmkjer02syzLQwxKlKlJUpWlbT327Ow9nUyUkcD2skYA5uTYY7OubZusCS8cTbmV60alNaXXM+JnhsTNuTjJvuZ5umlxSNEzoxYWbKH4Msr4idlxxGRtfYrdbB70U/SV1thLk/Q2OsFfFKGFkrXvuWnC9rjkCC4hpIANgbjLZmvHhTdOUobtz7H29h7XR+dNJprw97zA6NtZTDVPoZT/Le9zoPuPd5Zj5Agm33gfWXsL46akeNiKfVVpQ7fyvodYVDMIAgCAIAgOc9LMd2OPCEHwe660XyMhfOjx+tUJ/8Ai4L/AGdQSPwSNfb3uCzrRvROvAztibcdDymgq/qKiKX1HXPIEFrj3BxK8496cc0XHifQsFT1sQMb8JIu11g6x5jYeB/RehB54WTsfN1I5Janl9Y+vnfDRTBuGZznSSMdtpocLphbJzcZMUe/6zaVhRoV+tvVkmls0s7+9eQqTpqHwJpmTpir3DIDIAZAAbABwXpbNDkR4fTmly13VxgOkOeZyaPWcVlOdtDaEL6vYeZr6zAf5kznO4NJA7mtI+KwcnxOiMeC9/UiZpsOa5ge4gi3lXz4bSSD3lVnJuLR0UIZasZW3kDXkZgkdi4Ln0DSe0zqau3P8fmtY1OJhOlviZQeNxHitNDLVFwcqtGkaliVkqo4HRCvYy4Z1jKB1wroyfJdk4AjmLqmVo2c4yVmZDCN3Z3cOzNG5PaVhTpwvkSV+GhfdQXsLoLFbILlQwIQ2y4NCmyIuyVrRwVlYo2zPmihDWmN5LvSaWYbcwQSNy0ajbRnLCdZyanGy3NO5iucAq3NkmzAr6stbdrs+GSxnNrYzop01vR5Os1vnjNsIN9mW1awg5LacFfEqm7OBstE62CSwkGEnfuUSzR7TWlVhU7Gb8yg5ghVzJnSotaGJUVwaMsz7vFR1iLum7anitJVThMHtOF7bODhtDw8ua4dht4L18C70teLPjumY2xOnBfdfY+kdXNKCqpYZxl1kbXEeq61nt7nAjuV2rOx5yNkoAQBAEAQHiukilxwyAbTTyW7QCQtI6wZC0nHvPA6yzYtGy/dfC4chjaT7rovig4llLq6qlwPAgryj6c6L0a604P8vK7IeYT6oGzuA9kbsJvtSnlZwYzD5/iXv3596PZCTHV1El79VFDTt+65955c+YfT+yF6dPVXPCqaOxqNM1AY17zsaCT3BTJ21IiruxzSrqiyIyu+slOLsv5o/KCO8lcbe87oxTdtyNbonRjprvds8SeJ/c5KIwc3ZG0qkaau9TOqNHtbsIO/aLi3ILWeEcVdlYY+71S8CBeWfRJ3VyhQFEIKhxGzJCC8VDvWPiVN2LLgSNqXesfEqruXjYudM87Lqmm80vLcQyiVoDnYgCcjuvw7VZZXsM5dbH5iaDS0rfSJRxJjXkjOj08/kquLN44gyI9OHeQqNSNVWjvJf4jaNufYijIOvTW8gfrWNjWq6pyZjLF047SP+IJ3eax3c23vK0WHqM5pdKUI715lPptW70Hd7gP1Vlg5vaYy6apLZ5Fjoas+qO137K6wPExl06tyfvxNHpfSEkBDXODnHcDs7SrLBriYy6Zk9iM3VGgNU8yTC7QLNAuLE53Fuw+IWdS1N5YHZg4yxMXUrbNyJNMaJ6h/k3LTmOXJZqd9p0VKHV2cdhtdH1Zw2K5Jx1PTo1Lx1KVEyJEzmeZ0i/y+75r28DpT8fQ+N6Yd8Qu77s7b0HVuPR7mf0p5GDseGy/9UjlvU2nmI6GqEhAEAQBAabWCnxlgOwte09+H91tS3lJ6WZxzTALdHTA7cMbXDg+O7Xe8KYxtG5aq/wCY17s9UeBo5RYMcQJL2aMyHDdnude4t2LmqUVLZozsw+NlT0lrH6oy2lzHA5tcCCDsIINwQe3euJpp2Z7cZKSutUzrOoExko3yOtikmcXWFh5EccQsN2UYyGXAAZL1cP8A00fN4xJV5JGHruP8s8esWM7nPAKVflKUPnRzzWyS5jA2WJ99v0XJI7aK0Z7jVqCKKna1wOJwBJsCOQ/veSuqjJQRxV1Kcrmq1vpGCF8sLgHsAeN18JBIsdoIBuFrUq5omUINPU8ziBzbsNnDscLj3FeLVVptH1uFnmoxfZ5aFFQ6CiEFFJAUAnhCqy8DZ0zQsJHbTRlxyWBBALTkW8VCdmaySaszVV+jGn6t4Yd2IF0Z5G2bDzzHYuiFRbzz62Hl+x279nqvr3HntI/SYPrIgBueDiYeFnjJdUIU57GeTXq4mj88NOO733mAdJScG+B+a1VGCOSWNrPZZEkelXjbG09t1dQgtxzyrVpbZPy8jNi1lkbsiZ4kfotLmLg2TjW+UfZN9o/JMxGRl38ZzbmMHiVNyLGNUayVMmWPDfc0WP6lCbIx6TRcssgbhfdx2kG57ztWVWoqcbs6cJhniKmWOzf2I6poXR4hjDRu2ni70reAHcvLu27s+wUFCKhEppalD2rOemptBKXws865mHJVvcjLlMaaVWSMZyPPVct3le1hlamj5HpCebES7LI7N/h/N6eq4de3x6pt/wBFpM4kdVVCQgCAIAgMLSTL4D94jxaT+i1pPVlJ7Dj/AEo0Zpop22s2SQyM5iTynZbvLc/uspT0t2lpSUrPfaz8NF9LHG6CoaHEvOzCWkguzab2Fv7yVLq5DRt6jTrJHAuJ4bLAeAXPWg5vMehgsQqayS2bmda6LZw+hcAb4Znjxax/+5deH/po48Y068mvehk67U5NJIQM2YX+w4E+4Kaq+FlKHzr3tOc62UYDY3NuQDIz2Xuse9uE965qsbWZ14Wea64Ho9E1ofCwjcACOBG7wU3M5Rs2jF0wQ9jmH0gW+IsouQtHc806IMswG4a1o52AsL+C5K6+K57fR8r0svB/kosTuKFCApICgEsLlDLwZsqd6wkjtgzKvwVDYjcy/NSirREyZ8fmnLew5tPKxWidzF3jsIwykkP82ARniwkNPa0ELaNapHff373nHUwuHqfNHK+zT8c0zZw6uaPkGQk/JM0H2ZIz8VvHFx/dHk/X1OOfRE9tOafevun9iVuplFxqx+aF3wjWqxFLt5ehzS6OxS2KL8fWxcNT9H73VnhH/wCNW6+jxfJ+hn+hxv8Axrmv+xczU3Rl7ltZIeBc1o/0xD4p+oore+T9CkujMZJ/Il4x9SdmhKeMg01IyK32sznSvGW1oeSB3WVZYyK+SPM3o9CTk/5s0lwjq/TzL6ZjQ8hhxyHz5beaDubw/dedOpKpK7d372H0FDD06EMsVZcN77/QzZJ2ty4blVzUdDaNOUtTEqKi4tuWcp30N4U7amkrSCoiVqmnq3WBW8VdnBVdkeafJck8V7cVZJHxlSeeTlxZ9A9A9Fg0aZD9tPK8djA2H4xO8VV7Sp0ZQAgPPO1rZ6jvEICw62t/pn2ggI3a3j+mfa/ZAWs1pbI5rSzCL3vivsB5K9PaVnsOT9NWnBI8Mab2/RXlpoVijkV1kaFEB1voJ0hlUQHiyVvO4wv+DPFbUnoZzOp1NIHtc1wuHAtPYRYrRq5RO2pyjS1EWtfBJ5zCGk82tAjd2OjDe9pVI0usg4b0dSqKnUVTdL2+T+h5ymqZICbX5jjzF8j2FcSll+Fno1KSmroln1huCGtsTtyF+y9rj3q90cypWI6CjkkbJIAXWGN2Xot853IAb1jVi5K63Hbhaipzyvf5lLrkPVuLoCl0IF1IAKgXMmKosquJrCpYzIqsLJwOiNZGTHM07VRo3U0xIzgpTIkjAnYtEznnExbluwq+j2mGsdhPFpaRuxx8VHVossRNE7dY5h6RTq+0n9U96JHa0TneSjg97EcTwiuRNBLPN57sDd/E/JYyyrtOun1s9vwrs2mzZWNibhZlz39t1RSZtlgjGdXc1GUt1qIpK7mpUCkqyMGaqutFE551UzS6XqvJtxy+a7MNTvI8fpHEZaTS2vQ1VHTvlkZFGMT5HNYxvFzzZo8SvSPmz641e0U2kpoaduYijay/rFo8px5k3PeqEmwQBAc4noJG7WlAYUjSNoIQELiUBjTNJBCA8TpfUh0ry/r3En1m3/VTcWNQ/UGQfag/l/dQCF2pjhtf7kBs9VqZ2j6llRiJaPJk/wCG7Jx/Lk78qvCVmVkro75SuDgCM7rpMTU60ariqbjZZszRYX82Ru3A+2YzzDhsKq7p5o7TWE0lllqn9O1e9TmektDGIls7TEb5CQBoP4Zb4H9oPglR0aus1Z+/A6KMqtLSm1JcPxtXhoU0Xq6J3ARNMpvnhwyAdpacLe15AXN1UFsdzeeKn+5JP3x9GdR0Dq42kiIdZz3iz97QPUFxmOJsL8AAAN6cEkcFSo5Sucn1v0CKWQmM3iNyBvYOB4gcfFefWw+R3jsPcwuPVRZZ6PzPOiYLlsehnRd1iWJzIY0FxiQXGJAVDkFyRk5Cq4l1UaMmOuVHA2jXJfpIKjKadamLtKjUaMt6pqm7IyRLupaozMsoQL2yMbuCizZZShEsl0jzUqmUliTFfXK6pmLxBE6sKtkM3XZE6qKnIUdZkMlVYXJV1C7sjKdbKrtmpqJ8Rvu3LvpU8iseDia7rTvu3HZ+g7UcttpGoba7SKZhGeFwsZyOYuG8iTvBVmYHZ1ACAICx0QO0BAYdRoxjtwQGkrtX27hZAaCs0S5uxAaySG21AQuiQGPJAEBiTUYO5AbXUrTfUOFJMdmcDyfPjH2ZPrM2cxY8V0U530MpR3nSKeUFXZQyhZZsktfIAOSlRBoNOaVaxpJKu3ZBI4Tr9rD1rjG0/i5Dc3tO/wDdYN3dzZK2h4xshGwkKjintReNScdjZPBUyEgA3PNZujA3jjKq3mzsePuWboI2jj5b0MbuSq6DNo9IR3plevPBUdKRtHG03vKipCo4NG8a0XsZeJwosXzou60KLE50XCVLE5i4T81Fi2cfSuaZR1rLHVnNTkKus+JE6pU5SjqFhnU5SucifWNG8K6pye4yliIR2shfpFu65V1QkYSx0Fs1IH6QJ2BaKgt5zyx0n8qMvQ+h6qtfggikmdwaPJbzc42aztcQtlGMdhyVKs6nzM7NqH0NNic2bSBbK4WLaZucbTxlcfrN3k2w/iS5Q6+FACAIAgCAIC1zboDXVlOCgPNaSpG8kBoZorHLNAY72ICCRqA1uk6RsrcLrixDmuBs5jhsc07iFKdgU0brzNR2ZVAvYMhUMGRG7rG+ifctY1OJm4HqqXpDp3i7ZGnvV88SuVmBpfpEhaPPHjZQ6i3EqDOaay68PnuIyQPWOXsj9T4LNtvaXStsPHF1+ahsklipi7fYf3uUXJNlTsawWaO07yqgkxIC0oChBQFpaUBbgUZVwLqpNbGxgVckeBdYiot5XAU6uJb9VV4lcBUdXEn9XV4jqu1T1cSP1NXiVFP2+9MkSv6ipxLxSKckeBDrVHvKnRodturWsZuTe1hugGnihBNHqy073e75Kbg2lDqpGSAb94J9wUXB0nV/ouDmhxlwt4Bhv77IDoGhNWo6YeTJM4/ekdb2QbIDdoAgCAIAgCAICOSEHagMGo0Ox24IDXT6sNOywQGvm1UfuKAwpdWZh6N0Bgzavy74ygNfUauE+dCfZKA0lTqFTu205HZib8EBhP6Paf1Hj8zkuCL+AoBud3klAV/gyIbAUBQ6ptGwIC06rjggLDq1yQFv8NHgfBAP4Xf6p8CgKjVKU7I3+yfkgL26lznZFJ7DvkgJW6h1J+xk9g/JASs6PKo/YP8AZsgJ4+jWqP2Lu8tHxKAy4ei2qPoAdr2/NAZ0PRPOdrom9rifg1AZ8PRK70pmDsa4/JAbCDopjHnTE9jAPiSgNhB0aUrdrpHd7R/tQGyptR6Jn2WL8TnH3XsgNvSaKhi+riY3saAfFAZiAIAgCAIAgCAIAgCAIAgCAIAgKWQFMI4BAUMTeA8AgKdQ31W+AQFPozPUb4BAPozPUb7IQFeob6rfAICvVN9UeAQFcA4DwQFbICqAIAgCAIAgCAIAgCAIAgCAIAgCAIAgCAIAgCAIAgCAIAgCAIAgCAIAgCAIAgCAIAgCAIAgCAIAgCAIAgCAIAgCAIAgCA//2Q=="/>
          <p:cNvSpPr>
            <a:spLocks noChangeAspect="1" noChangeArrowheads="1"/>
          </p:cNvSpPr>
          <p:nvPr/>
        </p:nvSpPr>
        <p:spPr bwMode="auto">
          <a:xfrm>
            <a:off x="825500" y="377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5584" name="Picture 16" descr="http://www.rotoscopers.com/wp-content/uploads/2013/03/Lightning-McQueen.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00" y="4459705"/>
            <a:ext cx="3124200" cy="172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40"/>
          <p:cNvGrpSpPr/>
          <p:nvPr/>
        </p:nvGrpSpPr>
        <p:grpSpPr>
          <a:xfrm>
            <a:off x="2758031" y="2275840"/>
            <a:ext cx="3650020" cy="3667760"/>
            <a:chOff x="2758031" y="2011680"/>
            <a:chExt cx="3650020" cy="3667760"/>
          </a:xfrm>
        </p:grpSpPr>
        <p:sp>
          <p:nvSpPr>
            <p:cNvPr id="13" name="Freeform 12"/>
            <p:cNvSpPr/>
            <p:nvPr/>
          </p:nvSpPr>
          <p:spPr>
            <a:xfrm>
              <a:off x="2771282" y="3908441"/>
              <a:ext cx="1755457" cy="1770999"/>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b="100000"/>
              </a:path>
              <a:tileRect t="-100000" r="-100000"/>
            </a:gra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6451" tIns="92456" rIns="92457" bIns="666451" numCol="1" spcCol="1270" anchor="ctr" anchorCtr="0">
              <a:noAutofit/>
            </a:bodyPr>
            <a:lstStyle/>
            <a:p>
              <a:pPr lvl="0" algn="ctr" defTabSz="577850" rtl="0">
                <a:lnSpc>
                  <a:spcPct val="90000"/>
                </a:lnSpc>
                <a:spcBef>
                  <a:spcPct val="0"/>
                </a:spcBef>
                <a:spcAft>
                  <a:spcPct val="35000"/>
                </a:spcAft>
              </a:pPr>
              <a:endParaRPr lang="en-US" kern="1200" dirty="0">
                <a:latin typeface="Whitney Semibold" pitchFamily="50" charset="0"/>
              </a:endParaRPr>
            </a:p>
          </p:txBody>
        </p:sp>
        <p:sp>
          <p:nvSpPr>
            <p:cNvPr id="12" name="Freeform 11"/>
            <p:cNvSpPr/>
            <p:nvPr/>
          </p:nvSpPr>
          <p:spPr>
            <a:xfrm>
              <a:off x="4630511" y="3908440"/>
              <a:ext cx="1777540" cy="1771000"/>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r="100000" b="100000"/>
              </a:path>
              <a:tileRect l="-100000" t="-100000"/>
            </a:gra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92457" rIns="666452" bIns="666451" numCol="1" spcCol="1270" anchor="ctr" anchorCtr="0">
              <a:noAutofit/>
            </a:bodyPr>
            <a:lstStyle/>
            <a:p>
              <a:pPr lvl="0" algn="ctr" defTabSz="577850" rtl="0">
                <a:lnSpc>
                  <a:spcPct val="90000"/>
                </a:lnSpc>
                <a:spcBef>
                  <a:spcPct val="0"/>
                </a:spcBef>
                <a:spcAft>
                  <a:spcPct val="35000"/>
                </a:spcAft>
              </a:pPr>
              <a:endParaRPr lang="en-US" kern="1200" dirty="0">
                <a:solidFill>
                  <a:schemeClr val="bg1"/>
                </a:solidFill>
                <a:effectLst>
                  <a:outerShdw blurRad="38100" dist="38100" dir="2700000" algn="tl">
                    <a:srgbClr val="000000">
                      <a:alpha val="43137"/>
                    </a:srgbClr>
                  </a:outerShdw>
                </a:effectLst>
                <a:latin typeface="Whitney Semibold" pitchFamily="50" charset="0"/>
              </a:endParaRPr>
            </a:p>
          </p:txBody>
        </p:sp>
        <p:sp>
          <p:nvSpPr>
            <p:cNvPr id="11" name="Freeform 10"/>
            <p:cNvSpPr/>
            <p:nvPr/>
          </p:nvSpPr>
          <p:spPr>
            <a:xfrm>
              <a:off x="4630511" y="2011680"/>
              <a:ext cx="1777540" cy="1806240"/>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t="100000" r="100000"/>
              </a:path>
              <a:tileRect l="-100000" b="-100000"/>
            </a:gra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666451" rIns="666451" bIns="92456" numCol="1" spcCol="1270" anchor="ctr" anchorCtr="0">
              <a:noAutofit/>
            </a:bodyPr>
            <a:lstStyle/>
            <a:p>
              <a:pPr lvl="0" algn="ctr" defTabSz="577850" rtl="0">
                <a:lnSpc>
                  <a:spcPct val="90000"/>
                </a:lnSpc>
                <a:spcBef>
                  <a:spcPct val="0"/>
                </a:spcBef>
                <a:spcAft>
                  <a:spcPct val="35000"/>
                </a:spcAft>
              </a:pPr>
              <a:endParaRPr lang="en-US" kern="1200" dirty="0">
                <a:latin typeface="Whitney Semibold" pitchFamily="50" charset="0"/>
              </a:endParaRPr>
            </a:p>
          </p:txBody>
        </p:sp>
        <p:sp>
          <p:nvSpPr>
            <p:cNvPr id="10" name="Freeform 9"/>
            <p:cNvSpPr/>
            <p:nvPr/>
          </p:nvSpPr>
          <p:spPr>
            <a:xfrm>
              <a:off x="2758031" y="2011680"/>
              <a:ext cx="1777540" cy="1806240"/>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6235" tIns="716235" rIns="142240" bIns="142240" numCol="1" spcCol="1270" anchor="ctr" anchorCtr="0">
              <a:noAutofit/>
            </a:bodyPr>
            <a:lstStyle/>
            <a:p>
              <a:pPr lvl="0" algn="ctr" defTabSz="889000" rtl="0">
                <a:lnSpc>
                  <a:spcPct val="90000"/>
                </a:lnSpc>
                <a:spcBef>
                  <a:spcPct val="0"/>
                </a:spcBef>
                <a:spcAft>
                  <a:spcPct val="35000"/>
                </a:spcAft>
              </a:pPr>
              <a:endParaRPr lang="en-US" kern="1200" dirty="0">
                <a:latin typeface="Whitney Semibold" pitchFamily="50" charset="0"/>
              </a:endParaRPr>
            </a:p>
          </p:txBody>
        </p:sp>
        <p:sp>
          <p:nvSpPr>
            <p:cNvPr id="36" name="Oval 35"/>
            <p:cNvSpPr/>
            <p:nvPr/>
          </p:nvSpPr>
          <p:spPr>
            <a:xfrm>
              <a:off x="4052243" y="3338251"/>
              <a:ext cx="1036592" cy="985275"/>
            </a:xfrm>
            <a:prstGeom prst="ellipse">
              <a:avLst/>
            </a:prstGeom>
            <a:solidFill>
              <a:srgbClr val="E518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060471" y="3526088"/>
              <a:ext cx="1057983" cy="781752"/>
            </a:xfrm>
            <a:prstGeom prst="rect">
              <a:avLst/>
            </a:prstGeom>
            <a:noFill/>
          </p:spPr>
          <p:txBody>
            <a:bodyPr wrap="square" rtlCol="0">
              <a:spAutoFit/>
            </a:bodyPr>
            <a:lstStyle/>
            <a:p>
              <a:pPr algn="ctr">
                <a:lnSpc>
                  <a:spcPct val="80000"/>
                </a:lnSpc>
              </a:pPr>
              <a:r>
                <a:rPr lang="en-US" sz="2700" b="1" dirty="0">
                  <a:solidFill>
                    <a:schemeClr val="bg1"/>
                  </a:solidFill>
                </a:rPr>
                <a:t>SELF</a:t>
              </a:r>
            </a:p>
            <a:p>
              <a:pPr algn="ctr">
                <a:lnSpc>
                  <a:spcPct val="80000"/>
                </a:lnSpc>
              </a:pPr>
              <a:r>
                <a:rPr lang="en-US" sz="2700" b="1" dirty="0">
                  <a:solidFill>
                    <a:schemeClr val="bg1"/>
                  </a:solidFill>
                </a:rPr>
                <a:t>MG</a:t>
              </a:r>
              <a:r>
                <a:rPr lang="en-US" sz="2800" b="1" dirty="0">
                  <a:solidFill>
                    <a:schemeClr val="bg1"/>
                  </a:solidFill>
                </a:rPr>
                <a:t>T</a:t>
              </a:r>
            </a:p>
          </p:txBody>
        </p:sp>
      </p:grpSp>
      <p:sp>
        <p:nvSpPr>
          <p:cNvPr id="2" name="Title 1"/>
          <p:cNvSpPr>
            <a:spLocks noGrp="1"/>
          </p:cNvSpPr>
          <p:nvPr>
            <p:ph type="title"/>
          </p:nvPr>
        </p:nvSpPr>
        <p:spPr>
          <a:xfrm>
            <a:off x="16839" y="437148"/>
            <a:ext cx="9296400" cy="894347"/>
          </a:xfrm>
        </p:spPr>
        <p:txBody>
          <a:bodyPr>
            <a:noAutofit/>
          </a:bodyPr>
          <a:lstStyle/>
          <a:p>
            <a:pPr algn="ctr"/>
            <a:r>
              <a:rPr lang="en-US" sz="4000" b="1" dirty="0" err="1">
                <a:latin typeface="Calibri" pitchFamily="34" charset="0"/>
                <a:cs typeface="Arial" pitchFamily="34" charset="0"/>
              </a:rPr>
              <a:t>MultiMODAL</a:t>
            </a:r>
            <a:r>
              <a:rPr lang="en-US" sz="4000" b="1" dirty="0">
                <a:latin typeface="Calibri" pitchFamily="34" charset="0"/>
                <a:cs typeface="Arial" pitchFamily="34" charset="0"/>
              </a:rPr>
              <a:t> Chronic Pain Care</a:t>
            </a:r>
          </a:p>
        </p:txBody>
      </p:sp>
      <p:sp>
        <p:nvSpPr>
          <p:cNvPr id="6" name="Freeform 5"/>
          <p:cNvSpPr/>
          <p:nvPr/>
        </p:nvSpPr>
        <p:spPr>
          <a:xfrm>
            <a:off x="5274877" y="4601385"/>
            <a:ext cx="3311911" cy="1448308"/>
          </a:xfrm>
          <a:custGeom>
            <a:avLst/>
            <a:gdLst>
              <a:gd name="connsiteX0" fmla="*/ 0 w 2235825"/>
              <a:gd name="connsiteY0" fmla="*/ 144831 h 1448308"/>
              <a:gd name="connsiteX1" fmla="*/ 144831 w 2235825"/>
              <a:gd name="connsiteY1" fmla="*/ 0 h 1448308"/>
              <a:gd name="connsiteX2" fmla="*/ 2090994 w 2235825"/>
              <a:gd name="connsiteY2" fmla="*/ 0 h 1448308"/>
              <a:gd name="connsiteX3" fmla="*/ 2235825 w 2235825"/>
              <a:gd name="connsiteY3" fmla="*/ 144831 h 1448308"/>
              <a:gd name="connsiteX4" fmla="*/ 2235825 w 2235825"/>
              <a:gd name="connsiteY4" fmla="*/ 1303477 h 1448308"/>
              <a:gd name="connsiteX5" fmla="*/ 2090994 w 2235825"/>
              <a:gd name="connsiteY5" fmla="*/ 1448308 h 1448308"/>
              <a:gd name="connsiteX6" fmla="*/ 144831 w 2235825"/>
              <a:gd name="connsiteY6" fmla="*/ 1448308 h 1448308"/>
              <a:gd name="connsiteX7" fmla="*/ 0 w 2235825"/>
              <a:gd name="connsiteY7" fmla="*/ 1303477 h 1448308"/>
              <a:gd name="connsiteX8" fmla="*/ 0 w 2235825"/>
              <a:gd name="connsiteY8"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825" h="1448308">
                <a:moveTo>
                  <a:pt x="0" y="144831"/>
                </a:moveTo>
                <a:cubicBezTo>
                  <a:pt x="0" y="64843"/>
                  <a:pt x="64843" y="0"/>
                  <a:pt x="144831" y="0"/>
                </a:cubicBezTo>
                <a:lnTo>
                  <a:pt x="2090994" y="0"/>
                </a:lnTo>
                <a:cubicBezTo>
                  <a:pt x="2170982" y="0"/>
                  <a:pt x="2235825" y="64843"/>
                  <a:pt x="2235825" y="144831"/>
                </a:cubicBezTo>
                <a:lnTo>
                  <a:pt x="2235825" y="1303477"/>
                </a:lnTo>
                <a:cubicBezTo>
                  <a:pt x="2235825" y="1383465"/>
                  <a:pt x="2170982" y="1448308"/>
                  <a:pt x="2090994" y="1448308"/>
                </a:cubicBezTo>
                <a:lnTo>
                  <a:pt x="144831" y="1448308"/>
                </a:lnTo>
                <a:cubicBezTo>
                  <a:pt x="64843" y="1448308"/>
                  <a:pt x="0" y="1383465"/>
                  <a:pt x="0" y="1303477"/>
                </a:cubicBezTo>
                <a:lnTo>
                  <a:pt x="0" y="144831"/>
                </a:lnTo>
                <a:close/>
              </a:path>
            </a:pathLst>
          </a:custGeom>
          <a:no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282" tIns="439612" rIns="77535" bIns="77535" numCol="1" spcCol="1270" anchor="t" anchorCtr="0">
            <a:noAutofit/>
          </a:bodyPr>
          <a:lstStyle/>
          <a:p>
            <a:pPr marL="285750" lvl="1" indent="-285750" defTabSz="400050" rtl="0">
              <a:lnSpc>
                <a:spcPct val="90000"/>
              </a:lnSpc>
              <a:spcBef>
                <a:spcPct val="0"/>
              </a:spcBef>
              <a:spcAft>
                <a:spcPct val="15000"/>
              </a:spcAft>
              <a:buClr>
                <a:srgbClr val="E51837"/>
              </a:buClr>
              <a:buFont typeface="Wingdings" pitchFamily="2" charset="2"/>
              <a:buChar char="§"/>
            </a:pPr>
            <a:endParaRPr lang="en-US" kern="1200" dirty="0">
              <a:latin typeface="Whitney Medium" pitchFamily="50" charset="0"/>
            </a:endParaRPr>
          </a:p>
        </p:txBody>
      </p:sp>
      <p:grpSp>
        <p:nvGrpSpPr>
          <p:cNvPr id="9" name="Group 33"/>
          <p:cNvGrpSpPr/>
          <p:nvPr/>
        </p:nvGrpSpPr>
        <p:grpSpPr>
          <a:xfrm>
            <a:off x="4821181" y="1905000"/>
            <a:ext cx="4322819" cy="1747087"/>
            <a:chOff x="4821181" y="1905000"/>
            <a:chExt cx="4322819" cy="1747087"/>
          </a:xfrm>
        </p:grpSpPr>
        <p:sp>
          <p:nvSpPr>
            <p:cNvPr id="20" name="TextBox 19"/>
            <p:cNvSpPr txBox="1"/>
            <p:nvPr/>
          </p:nvSpPr>
          <p:spPr>
            <a:xfrm>
              <a:off x="4821181" y="3276600"/>
              <a:ext cx="1717040" cy="375487"/>
            </a:xfrm>
            <a:prstGeom prst="rect">
              <a:avLst/>
            </a:prstGeom>
            <a:noFill/>
          </p:spPr>
          <p:txBody>
            <a:bodyPr wrap="square" rtlCol="0">
              <a:spAutoFit/>
            </a:bodyPr>
            <a:lstStyle/>
            <a:p>
              <a:pPr lvl="0">
                <a:lnSpc>
                  <a:spcPct val="80000"/>
                </a:lnSpc>
              </a:pPr>
              <a:r>
                <a:rPr lang="en-US" sz="2300" b="1" dirty="0">
                  <a:cs typeface="Arial" pitchFamily="34" charset="0"/>
                </a:rPr>
                <a:t>Behavioral</a:t>
              </a:r>
            </a:p>
          </p:txBody>
        </p:sp>
        <p:sp>
          <p:nvSpPr>
            <p:cNvPr id="28" name="Rectangle 27"/>
            <p:cNvSpPr/>
            <p:nvPr/>
          </p:nvSpPr>
          <p:spPr>
            <a:xfrm>
              <a:off x="6284752" y="1905000"/>
              <a:ext cx="2859248" cy="1375761"/>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b="1" dirty="0">
                  <a:solidFill>
                    <a:srgbClr val="FF0000"/>
                  </a:solidFill>
                  <a:latin typeface="Calibri" pitchFamily="34" charset="0"/>
                  <a:cs typeface="Arial" pitchFamily="34" charset="0"/>
                </a:rPr>
                <a:t>CBT</a:t>
              </a:r>
            </a:p>
            <a:p>
              <a:pPr marL="0" lvl="1" defTabSz="400050">
                <a:lnSpc>
                  <a:spcPct val="80000"/>
                </a:lnSpc>
                <a:spcBef>
                  <a:spcPct val="0"/>
                </a:spcBef>
                <a:spcAft>
                  <a:spcPct val="15000"/>
                </a:spcAft>
                <a:buClr>
                  <a:srgbClr val="E51837"/>
                </a:buClr>
              </a:pPr>
              <a:r>
                <a:rPr lang="en-US" b="1" dirty="0">
                  <a:solidFill>
                    <a:srgbClr val="FF0000"/>
                  </a:solidFill>
                  <a:latin typeface="Calibri" pitchFamily="34" charset="0"/>
                  <a:cs typeface="Arial" pitchFamily="34" charset="0"/>
                </a:rPr>
                <a:t>Mood/trauma therapies</a:t>
              </a:r>
            </a:p>
            <a:p>
              <a:pPr marL="0" lvl="1" defTabSz="400050">
                <a:lnSpc>
                  <a:spcPct val="80000"/>
                </a:lnSpc>
                <a:spcBef>
                  <a:spcPct val="0"/>
                </a:spcBef>
                <a:spcAft>
                  <a:spcPct val="15000"/>
                </a:spcAft>
                <a:buClr>
                  <a:srgbClr val="E51837"/>
                </a:buClr>
              </a:pPr>
              <a:r>
                <a:rPr lang="en-US" b="1" dirty="0">
                  <a:solidFill>
                    <a:srgbClr val="FF0000"/>
                  </a:solidFill>
                  <a:latin typeface="Calibri" pitchFamily="34" charset="0"/>
                  <a:cs typeface="Arial" pitchFamily="34" charset="0"/>
                </a:rPr>
                <a:t>Substance abuse </a:t>
              </a:r>
              <a:r>
                <a:rPr lang="en-US" b="1" dirty="0" err="1">
                  <a:solidFill>
                    <a:srgbClr val="FF0000"/>
                  </a:solidFill>
                  <a:latin typeface="Calibri" pitchFamily="34" charset="0"/>
                  <a:cs typeface="Arial" pitchFamily="34" charset="0"/>
                </a:rPr>
                <a:t>Tx</a:t>
              </a:r>
              <a:endParaRPr lang="en-US" b="1" dirty="0">
                <a:solidFill>
                  <a:srgbClr val="FF0000"/>
                </a:solidFill>
                <a:latin typeface="Calibri" pitchFamily="34" charset="0"/>
                <a:cs typeface="Arial" pitchFamily="34" charset="0"/>
              </a:endParaRPr>
            </a:p>
            <a:p>
              <a:pPr marL="0" lvl="1" defTabSz="400050">
                <a:lnSpc>
                  <a:spcPct val="80000"/>
                </a:lnSpc>
                <a:spcBef>
                  <a:spcPct val="0"/>
                </a:spcBef>
                <a:spcAft>
                  <a:spcPct val="15000"/>
                </a:spcAft>
                <a:buClr>
                  <a:srgbClr val="E51837"/>
                </a:buClr>
              </a:pPr>
              <a:r>
                <a:rPr lang="en-US" b="1" dirty="0">
                  <a:solidFill>
                    <a:srgbClr val="FF0000"/>
                  </a:solidFill>
                  <a:latin typeface="Calibri" pitchFamily="34" charset="0"/>
                  <a:cs typeface="Arial" pitchFamily="34" charset="0"/>
                </a:rPr>
                <a:t>Sleep Hygiene</a:t>
              </a:r>
            </a:p>
            <a:p>
              <a:pPr marL="0" lvl="1" defTabSz="400050">
                <a:lnSpc>
                  <a:spcPct val="80000"/>
                </a:lnSpc>
                <a:spcBef>
                  <a:spcPct val="0"/>
                </a:spcBef>
                <a:spcAft>
                  <a:spcPct val="15000"/>
                </a:spcAft>
                <a:buClr>
                  <a:srgbClr val="E51837"/>
                </a:buClr>
              </a:pPr>
              <a:r>
                <a:rPr lang="en-US" b="1" dirty="0">
                  <a:solidFill>
                    <a:srgbClr val="FF0000"/>
                  </a:solidFill>
                  <a:latin typeface="Calibri" pitchFamily="34" charset="0"/>
                  <a:cs typeface="Arial" pitchFamily="34" charset="0"/>
                </a:rPr>
                <a:t>Meditation/Relaxation</a:t>
              </a:r>
            </a:p>
          </p:txBody>
        </p:sp>
      </p:grpSp>
      <p:grpSp>
        <p:nvGrpSpPr>
          <p:cNvPr id="14" name="Group 37"/>
          <p:cNvGrpSpPr/>
          <p:nvPr/>
        </p:nvGrpSpPr>
        <p:grpSpPr>
          <a:xfrm>
            <a:off x="4542573" y="4565202"/>
            <a:ext cx="4246621" cy="1786112"/>
            <a:chOff x="4542573" y="4565202"/>
            <a:chExt cx="4246621" cy="1786112"/>
          </a:xfrm>
        </p:grpSpPr>
        <p:sp>
          <p:nvSpPr>
            <p:cNvPr id="21" name="TextBox 20"/>
            <p:cNvSpPr txBox="1"/>
            <p:nvPr/>
          </p:nvSpPr>
          <p:spPr>
            <a:xfrm>
              <a:off x="4542573" y="4565202"/>
              <a:ext cx="1818588" cy="387798"/>
            </a:xfrm>
            <a:prstGeom prst="rect">
              <a:avLst/>
            </a:prstGeom>
            <a:noFill/>
          </p:spPr>
          <p:txBody>
            <a:bodyPr wrap="square" rtlCol="0">
              <a:spAutoFit/>
            </a:bodyPr>
            <a:lstStyle/>
            <a:p>
              <a:pPr lvl="0" algn="ctr">
                <a:lnSpc>
                  <a:spcPct val="80000"/>
                </a:lnSpc>
              </a:pPr>
              <a:r>
                <a:rPr lang="en-US" sz="2300" b="1" dirty="0">
                  <a:solidFill>
                    <a:srgbClr val="FFFFFF"/>
                  </a:solidFill>
                  <a:cs typeface="Arial" pitchFamily="34" charset="0"/>
                </a:rPr>
                <a:t>Procedura</a:t>
              </a:r>
              <a:r>
                <a:rPr lang="en-US" sz="2300" b="1" dirty="0">
                  <a:solidFill>
                    <a:srgbClr val="FFFFFF"/>
                  </a:solidFill>
                  <a:effectLst>
                    <a:outerShdw blurRad="38100" dist="38100" dir="2700000" algn="tl">
                      <a:srgbClr val="000000">
                        <a:alpha val="43137"/>
                      </a:srgbClr>
                    </a:outerShdw>
                  </a:effectLst>
                  <a:cs typeface="Arial" pitchFamily="34" charset="0"/>
                </a:rPr>
                <a:t>l</a:t>
              </a:r>
            </a:p>
          </p:txBody>
        </p:sp>
        <p:sp>
          <p:nvSpPr>
            <p:cNvPr id="29" name="Rectangle 28"/>
            <p:cNvSpPr/>
            <p:nvPr/>
          </p:nvSpPr>
          <p:spPr>
            <a:xfrm>
              <a:off x="6334758" y="4795504"/>
              <a:ext cx="2454436" cy="1555810"/>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b="1" dirty="0">
                  <a:latin typeface="Calibri" pitchFamily="34" charset="0"/>
                  <a:cs typeface="Arial" pitchFamily="34" charset="0"/>
                </a:rPr>
                <a:t>Nerve blocks/ablation</a:t>
              </a:r>
            </a:p>
            <a:p>
              <a:pPr marL="0" lvl="1" defTabSz="400050">
                <a:lnSpc>
                  <a:spcPct val="80000"/>
                </a:lnSpc>
                <a:spcBef>
                  <a:spcPct val="0"/>
                </a:spcBef>
                <a:spcAft>
                  <a:spcPct val="15000"/>
                </a:spcAft>
                <a:buClr>
                  <a:srgbClr val="E51837"/>
                </a:buClr>
              </a:pPr>
              <a:r>
                <a:rPr lang="en-US" b="1" dirty="0">
                  <a:latin typeface="Calibri" pitchFamily="34" charset="0"/>
                  <a:cs typeface="Arial" pitchFamily="34" charset="0"/>
                </a:rPr>
                <a:t>Steroid injections</a:t>
              </a:r>
            </a:p>
            <a:p>
              <a:pPr marL="0" lvl="1" defTabSz="400050">
                <a:lnSpc>
                  <a:spcPct val="80000"/>
                </a:lnSpc>
                <a:spcBef>
                  <a:spcPct val="0"/>
                </a:spcBef>
                <a:spcAft>
                  <a:spcPct val="15000"/>
                </a:spcAft>
                <a:buClr>
                  <a:srgbClr val="E51837"/>
                </a:buClr>
              </a:pPr>
              <a:r>
                <a:rPr lang="en-US" b="1" dirty="0">
                  <a:latin typeface="Calibri" pitchFamily="34" charset="0"/>
                  <a:cs typeface="Arial" pitchFamily="34" charset="0"/>
                </a:rPr>
                <a:t>Trigger point injections</a:t>
              </a:r>
            </a:p>
            <a:p>
              <a:pPr marL="0" lvl="1" defTabSz="400050">
                <a:lnSpc>
                  <a:spcPct val="80000"/>
                </a:lnSpc>
                <a:spcBef>
                  <a:spcPct val="0"/>
                </a:spcBef>
                <a:spcAft>
                  <a:spcPct val="15000"/>
                </a:spcAft>
                <a:buClr>
                  <a:srgbClr val="E51837"/>
                </a:buClr>
              </a:pPr>
              <a:r>
                <a:rPr lang="en-US" b="1" dirty="0">
                  <a:latin typeface="Calibri" pitchFamily="34" charset="0"/>
                  <a:cs typeface="Arial" pitchFamily="34" charset="0"/>
                </a:rPr>
                <a:t>Stimulators</a:t>
              </a:r>
            </a:p>
          </p:txBody>
        </p:sp>
      </p:grpSp>
      <p:grpSp>
        <p:nvGrpSpPr>
          <p:cNvPr id="15" name="Group 39"/>
          <p:cNvGrpSpPr/>
          <p:nvPr/>
        </p:nvGrpSpPr>
        <p:grpSpPr>
          <a:xfrm>
            <a:off x="-133350" y="1865495"/>
            <a:ext cx="4730517" cy="1796570"/>
            <a:chOff x="219075" y="1865495"/>
            <a:chExt cx="4378092" cy="1796570"/>
          </a:xfrm>
        </p:grpSpPr>
        <p:sp>
          <p:nvSpPr>
            <p:cNvPr id="19" name="TextBox 18"/>
            <p:cNvSpPr txBox="1"/>
            <p:nvPr/>
          </p:nvSpPr>
          <p:spPr>
            <a:xfrm>
              <a:off x="2870687" y="3200400"/>
              <a:ext cx="1726480" cy="461665"/>
            </a:xfrm>
            <a:prstGeom prst="rect">
              <a:avLst/>
            </a:prstGeom>
            <a:noFill/>
          </p:spPr>
          <p:txBody>
            <a:bodyPr wrap="square" rtlCol="0">
              <a:spAutoFit/>
            </a:bodyPr>
            <a:lstStyle/>
            <a:p>
              <a:pPr lvl="0" algn="ctr"/>
              <a:r>
                <a:rPr lang="en-US" sz="2300" b="1" dirty="0">
                  <a:cs typeface="Arial" pitchFamily="34" charset="0"/>
                </a:rPr>
                <a:t>Physical</a:t>
              </a:r>
            </a:p>
          </p:txBody>
        </p:sp>
        <p:sp>
          <p:nvSpPr>
            <p:cNvPr id="30" name="Rectangle 29"/>
            <p:cNvSpPr/>
            <p:nvPr/>
          </p:nvSpPr>
          <p:spPr>
            <a:xfrm>
              <a:off x="219075" y="1865495"/>
              <a:ext cx="2771599" cy="1632755"/>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b="1" dirty="0">
                  <a:solidFill>
                    <a:srgbClr val="FF0000"/>
                  </a:solidFill>
                  <a:latin typeface="Calibri" pitchFamily="34" charset="0"/>
                  <a:cs typeface="Arial" pitchFamily="34" charset="0"/>
                </a:rPr>
                <a:t>Gentle exercise</a:t>
              </a:r>
            </a:p>
            <a:p>
              <a:pPr marL="0" lvl="1" algn="r" defTabSz="400050">
                <a:lnSpc>
                  <a:spcPct val="80000"/>
                </a:lnSpc>
                <a:spcBef>
                  <a:spcPct val="0"/>
                </a:spcBef>
                <a:spcAft>
                  <a:spcPct val="15000"/>
                </a:spcAft>
                <a:buClr>
                  <a:srgbClr val="E51837"/>
                </a:buClr>
              </a:pPr>
              <a:r>
                <a:rPr lang="en-US" b="1" dirty="0">
                  <a:solidFill>
                    <a:srgbClr val="FF0000"/>
                  </a:solidFill>
                  <a:latin typeface="Calibri" pitchFamily="34" charset="0"/>
                  <a:cs typeface="Arial" pitchFamily="34" charset="0"/>
                </a:rPr>
                <a:t>Manual therapies</a:t>
              </a:r>
            </a:p>
            <a:p>
              <a:pPr marL="0" lvl="1" algn="r" defTabSz="400050">
                <a:lnSpc>
                  <a:spcPct val="80000"/>
                </a:lnSpc>
                <a:spcBef>
                  <a:spcPct val="0"/>
                </a:spcBef>
                <a:spcAft>
                  <a:spcPct val="15000"/>
                </a:spcAft>
                <a:buClr>
                  <a:srgbClr val="E51837"/>
                </a:buClr>
              </a:pPr>
              <a:r>
                <a:rPr lang="en-US" b="1" dirty="0">
                  <a:solidFill>
                    <a:srgbClr val="FF0000"/>
                  </a:solidFill>
                  <a:latin typeface="Calibri" pitchFamily="34" charset="0"/>
                  <a:cs typeface="Arial" pitchFamily="34" charset="0"/>
                </a:rPr>
                <a:t>Acupuncture</a:t>
              </a:r>
            </a:p>
            <a:p>
              <a:pPr marL="0" lvl="1" algn="r" defTabSz="400050">
                <a:lnSpc>
                  <a:spcPct val="80000"/>
                </a:lnSpc>
                <a:spcBef>
                  <a:spcPct val="0"/>
                </a:spcBef>
                <a:buClr>
                  <a:srgbClr val="E51837"/>
                </a:buClr>
              </a:pPr>
              <a:r>
                <a:rPr lang="en-US" b="1" dirty="0">
                  <a:solidFill>
                    <a:srgbClr val="FF0000"/>
                  </a:solidFill>
                  <a:latin typeface="Calibri" pitchFamily="34" charset="0"/>
                  <a:cs typeface="Arial" pitchFamily="34" charset="0"/>
                </a:rPr>
                <a:t>Yoga, </a:t>
              </a:r>
              <a:r>
                <a:rPr lang="en-US" b="1" dirty="0" err="1">
                  <a:solidFill>
                    <a:srgbClr val="FF0000"/>
                  </a:solidFill>
                  <a:latin typeface="Calibri" pitchFamily="34" charset="0"/>
                  <a:cs typeface="Arial" pitchFamily="34" charset="0"/>
                </a:rPr>
                <a:t>Chigong</a:t>
              </a:r>
              <a:endParaRPr lang="en-US" b="1" dirty="0">
                <a:solidFill>
                  <a:srgbClr val="FF0000"/>
                </a:solidFill>
                <a:latin typeface="Calibri" pitchFamily="34" charset="0"/>
                <a:cs typeface="Arial" pitchFamily="34" charset="0"/>
              </a:endParaRPr>
            </a:p>
            <a:p>
              <a:pPr marL="0" lvl="1" algn="r" defTabSz="400050">
                <a:lnSpc>
                  <a:spcPct val="80000"/>
                </a:lnSpc>
                <a:spcBef>
                  <a:spcPct val="0"/>
                </a:spcBef>
                <a:buClr>
                  <a:srgbClr val="E51837"/>
                </a:buClr>
              </a:pPr>
              <a:endParaRPr lang="en-US" sz="900" b="1" dirty="0">
                <a:solidFill>
                  <a:srgbClr val="FF0000"/>
                </a:solidFill>
                <a:latin typeface="Calibri" pitchFamily="34" charset="0"/>
                <a:cs typeface="Arial" pitchFamily="34" charset="0"/>
              </a:endParaRPr>
            </a:p>
            <a:p>
              <a:pPr marL="0" lvl="1" algn="r" defTabSz="400050">
                <a:lnSpc>
                  <a:spcPct val="80000"/>
                </a:lnSpc>
                <a:spcBef>
                  <a:spcPct val="0"/>
                </a:spcBef>
                <a:buClr>
                  <a:srgbClr val="E51837"/>
                </a:buClr>
              </a:pPr>
              <a:r>
                <a:rPr lang="en-US" b="1" dirty="0">
                  <a:solidFill>
                    <a:srgbClr val="FF0000"/>
                  </a:solidFill>
                  <a:latin typeface="Calibri" pitchFamily="34" charset="0"/>
                  <a:cs typeface="Arial" pitchFamily="34" charset="0"/>
                </a:rPr>
                <a:t>Others</a:t>
              </a:r>
              <a:r>
                <a:rPr lang="en-US" b="1" dirty="0">
                  <a:solidFill>
                    <a:srgbClr val="00B050"/>
                  </a:solidFill>
                  <a:latin typeface="Calibri" pitchFamily="34" charset="0"/>
                  <a:cs typeface="Arial" pitchFamily="34" charset="0"/>
                </a:rPr>
                <a:t> </a:t>
              </a:r>
            </a:p>
            <a:p>
              <a:pPr marL="0" lvl="1" algn="r" defTabSz="400050">
                <a:lnSpc>
                  <a:spcPct val="80000"/>
                </a:lnSpc>
                <a:spcBef>
                  <a:spcPct val="0"/>
                </a:spcBef>
                <a:spcAft>
                  <a:spcPct val="15000"/>
                </a:spcAft>
                <a:buClr>
                  <a:srgbClr val="E51837"/>
                </a:buClr>
              </a:pPr>
              <a:endParaRPr lang="en-US" sz="1600" i="1" dirty="0">
                <a:latin typeface="Calibri" pitchFamily="34" charset="0"/>
                <a:cs typeface="Arial" pitchFamily="34" charset="0"/>
              </a:endParaRPr>
            </a:p>
          </p:txBody>
        </p:sp>
      </p:grpSp>
      <p:grpSp>
        <p:nvGrpSpPr>
          <p:cNvPr id="17" name="Group 38"/>
          <p:cNvGrpSpPr/>
          <p:nvPr/>
        </p:nvGrpSpPr>
        <p:grpSpPr>
          <a:xfrm>
            <a:off x="638055" y="4546735"/>
            <a:ext cx="3959112" cy="1505559"/>
            <a:chOff x="638055" y="4546735"/>
            <a:chExt cx="3959112" cy="1505559"/>
          </a:xfrm>
        </p:grpSpPr>
        <p:sp>
          <p:nvSpPr>
            <p:cNvPr id="22" name="TextBox 21"/>
            <p:cNvSpPr txBox="1"/>
            <p:nvPr/>
          </p:nvSpPr>
          <p:spPr>
            <a:xfrm>
              <a:off x="2733066" y="4546735"/>
              <a:ext cx="1864101" cy="424732"/>
            </a:xfrm>
            <a:prstGeom prst="rect">
              <a:avLst/>
            </a:prstGeom>
            <a:noFill/>
            <a:ln>
              <a:noFill/>
            </a:ln>
          </p:spPr>
          <p:txBody>
            <a:bodyPr wrap="square" rtlCol="0">
              <a:spAutoFit/>
            </a:bodyPr>
            <a:lstStyle/>
            <a:p>
              <a:pPr lvl="0" algn="ctr" defTabSz="577850">
                <a:lnSpc>
                  <a:spcPct val="90000"/>
                </a:lnSpc>
                <a:spcBef>
                  <a:spcPct val="0"/>
                </a:spcBef>
                <a:spcAft>
                  <a:spcPct val="35000"/>
                </a:spcAft>
              </a:pPr>
              <a:r>
                <a:rPr lang="en-US" sz="2300" b="1" dirty="0">
                  <a:solidFill>
                    <a:srgbClr val="FFFFFF"/>
                  </a:solidFill>
                  <a:cs typeface="Arial" pitchFamily="34" charset="0"/>
                </a:rPr>
                <a:t>Medication</a:t>
              </a:r>
            </a:p>
          </p:txBody>
        </p:sp>
        <p:sp>
          <p:nvSpPr>
            <p:cNvPr id="31" name="Rectangle 30"/>
            <p:cNvSpPr/>
            <p:nvPr/>
          </p:nvSpPr>
          <p:spPr>
            <a:xfrm>
              <a:off x="638055" y="4685766"/>
              <a:ext cx="2143387" cy="1366528"/>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b="1" dirty="0">
                  <a:latin typeface="Calibri" pitchFamily="34" charset="0"/>
                  <a:cs typeface="Arial" pitchFamily="34" charset="0"/>
                </a:rPr>
                <a:t>NSAIDS</a:t>
              </a:r>
            </a:p>
            <a:p>
              <a:pPr marL="0" lvl="1" algn="r" defTabSz="400050">
                <a:lnSpc>
                  <a:spcPct val="80000"/>
                </a:lnSpc>
                <a:spcBef>
                  <a:spcPct val="0"/>
                </a:spcBef>
                <a:spcAft>
                  <a:spcPct val="15000"/>
                </a:spcAft>
                <a:buClr>
                  <a:srgbClr val="E51837"/>
                </a:buClr>
              </a:pPr>
              <a:r>
                <a:rPr lang="en-US" b="1" dirty="0">
                  <a:latin typeface="Calibri" pitchFamily="34" charset="0"/>
                  <a:cs typeface="Arial" pitchFamily="34" charset="0"/>
                </a:rPr>
                <a:t>Anticonvulsants</a:t>
              </a:r>
            </a:p>
            <a:p>
              <a:pPr marL="0" lvl="1" algn="r" defTabSz="400050">
                <a:lnSpc>
                  <a:spcPct val="80000"/>
                </a:lnSpc>
                <a:spcBef>
                  <a:spcPct val="0"/>
                </a:spcBef>
                <a:spcAft>
                  <a:spcPct val="15000"/>
                </a:spcAft>
                <a:buClr>
                  <a:srgbClr val="E51837"/>
                </a:buClr>
              </a:pPr>
              <a:r>
                <a:rPr lang="en-US" b="1" dirty="0">
                  <a:latin typeface="Calibri" pitchFamily="34" charset="0"/>
                  <a:cs typeface="Arial" pitchFamily="34" charset="0"/>
                </a:rPr>
                <a:t>Antidepressants</a:t>
              </a:r>
            </a:p>
            <a:p>
              <a:pPr marL="0" lvl="1" algn="r" defTabSz="400050">
                <a:lnSpc>
                  <a:spcPct val="80000"/>
                </a:lnSpc>
                <a:spcBef>
                  <a:spcPct val="0"/>
                </a:spcBef>
                <a:spcAft>
                  <a:spcPct val="15000"/>
                </a:spcAft>
                <a:buClr>
                  <a:srgbClr val="E51837"/>
                </a:buClr>
              </a:pPr>
              <a:r>
                <a:rPr lang="en-US" b="1" dirty="0">
                  <a:latin typeface="Calibri" pitchFamily="34" charset="0"/>
                  <a:cs typeface="Arial" pitchFamily="34" charset="0"/>
                </a:rPr>
                <a:t>Topical agents</a:t>
              </a:r>
            </a:p>
            <a:p>
              <a:pPr marL="0" lvl="1" algn="r" defTabSz="400050">
                <a:lnSpc>
                  <a:spcPct val="80000"/>
                </a:lnSpc>
                <a:spcBef>
                  <a:spcPct val="0"/>
                </a:spcBef>
                <a:spcAft>
                  <a:spcPct val="15000"/>
                </a:spcAft>
                <a:buClr>
                  <a:srgbClr val="E51837"/>
                </a:buClr>
              </a:pPr>
              <a:r>
                <a:rPr lang="en-US" b="1" dirty="0">
                  <a:latin typeface="Calibri" pitchFamily="34" charset="0"/>
                  <a:cs typeface="Arial" pitchFamily="34" charset="0"/>
                </a:rPr>
                <a:t>Others</a:t>
              </a:r>
            </a:p>
          </p:txBody>
        </p:sp>
      </p:grpSp>
    </p:spTree>
    <p:extLst>
      <p:ext uri="{BB962C8B-B14F-4D97-AF65-F5344CB8AC3E}">
        <p14:creationId xmlns:p14="http://schemas.microsoft.com/office/powerpoint/2010/main" val="8879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18" y="2611977"/>
            <a:ext cx="914400" cy="2048256"/>
          </a:xfrm>
          <a:prstGeom prst="rect">
            <a:avLst/>
          </a:prstGeom>
        </p:spPr>
      </p:pic>
      <p:sp>
        <p:nvSpPr>
          <p:cNvPr id="8" name="Content Placeholder 7"/>
          <p:cNvSpPr>
            <a:spLocks noGrp="1"/>
          </p:cNvSpPr>
          <p:nvPr>
            <p:ph sz="quarter" idx="14"/>
          </p:nvPr>
        </p:nvSpPr>
        <p:spPr>
          <a:xfrm>
            <a:off x="3978442" y="1668380"/>
            <a:ext cx="5165558" cy="4492541"/>
          </a:xfrm>
        </p:spPr>
        <p:txBody>
          <a:bodyPr>
            <a:normAutofit/>
          </a:bodyPr>
          <a:lstStyle/>
          <a:p>
            <a:r>
              <a:rPr lang="en-US" sz="3000" b="1" dirty="0"/>
              <a:t>Biopsychosocial Model</a:t>
            </a:r>
          </a:p>
          <a:p>
            <a:r>
              <a:rPr lang="en-US" sz="3000" b="1" dirty="0"/>
              <a:t>Optimize non-opioid pain care; decrease opioid risk</a:t>
            </a:r>
          </a:p>
          <a:p>
            <a:r>
              <a:rPr lang="en-US" sz="3000" b="1" dirty="0"/>
              <a:t>Improve function and QOL</a:t>
            </a:r>
          </a:p>
          <a:p>
            <a:pPr marL="0" indent="0">
              <a:buNone/>
            </a:pPr>
            <a:endParaRPr lang="en-US" sz="1400" dirty="0"/>
          </a:p>
          <a:p>
            <a:pPr marL="0" indent="0">
              <a:buNone/>
            </a:pPr>
            <a:r>
              <a:rPr lang="en-US" sz="1800" dirty="0" err="1"/>
              <a:t>Gatchel</a:t>
            </a:r>
            <a:r>
              <a:rPr lang="en-US" sz="1800" dirty="0"/>
              <a:t> et al., 2014; Wiedemer et al., 2007; Dorflinger et al., 2014; VA DoD 2017, CDC 2016</a:t>
            </a:r>
          </a:p>
          <a:p>
            <a:endParaRPr lang="en-US" dirty="0"/>
          </a:p>
        </p:txBody>
      </p:sp>
      <p:sp>
        <p:nvSpPr>
          <p:cNvPr id="3" name="Text Placeholder 2"/>
          <p:cNvSpPr>
            <a:spLocks noGrp="1"/>
          </p:cNvSpPr>
          <p:nvPr>
            <p:ph type="body" idx="1"/>
          </p:nvPr>
        </p:nvSpPr>
        <p:spPr>
          <a:xfrm>
            <a:off x="445990" y="641683"/>
            <a:ext cx="7607148" cy="634833"/>
          </a:xfrm>
        </p:spPr>
        <p:txBody>
          <a:bodyPr>
            <a:noAutofit/>
          </a:bodyPr>
          <a:lstStyle/>
          <a:p>
            <a:r>
              <a:rPr lang="en-US" sz="4000" b="1" dirty="0"/>
              <a:t>Multidisciplinary Approach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918" y="2101518"/>
            <a:ext cx="1217510" cy="16523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125" y="3753854"/>
            <a:ext cx="1173319" cy="195713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3444" y="2245897"/>
            <a:ext cx="1624012" cy="195713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3444" y="4203033"/>
            <a:ext cx="1598027" cy="1957888"/>
          </a:xfrm>
          <a:prstGeom prst="rect">
            <a:avLst/>
          </a:prstGeom>
        </p:spPr>
      </p:pic>
    </p:spTree>
    <p:extLst>
      <p:ext uri="{BB962C8B-B14F-4D97-AF65-F5344CB8AC3E}">
        <p14:creationId xmlns:p14="http://schemas.microsoft.com/office/powerpoint/2010/main" val="10272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Growing Evidence base</a:t>
            </a:r>
          </a:p>
        </p:txBody>
      </p:sp>
      <p:sp>
        <p:nvSpPr>
          <p:cNvPr id="3" name="Text Placeholder 2"/>
          <p:cNvSpPr>
            <a:spLocks noGrp="1"/>
          </p:cNvSpPr>
          <p:nvPr>
            <p:ph type="body" idx="1"/>
          </p:nvPr>
        </p:nvSpPr>
        <p:spPr>
          <a:xfrm>
            <a:off x="609600" y="3462338"/>
            <a:ext cx="8197516" cy="1500187"/>
          </a:xfrm>
        </p:spPr>
        <p:txBody>
          <a:bodyPr>
            <a:normAutofit fontScale="92500"/>
          </a:bodyPr>
          <a:lstStyle/>
          <a:p>
            <a:r>
              <a:rPr lang="en-US" sz="6000" dirty="0"/>
              <a:t>Integrative Chronic Pain Care</a:t>
            </a:r>
          </a:p>
        </p:txBody>
      </p:sp>
    </p:spTree>
    <p:extLst>
      <p:ext uri="{BB962C8B-B14F-4D97-AF65-F5344CB8AC3E}">
        <p14:creationId xmlns:p14="http://schemas.microsoft.com/office/powerpoint/2010/main" val="3074386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60422"/>
            <a:ext cx="8831179" cy="770020"/>
          </a:xfrm>
        </p:spPr>
        <p:txBody>
          <a:bodyPr>
            <a:normAutofit fontScale="90000"/>
          </a:bodyPr>
          <a:lstStyle/>
          <a:p>
            <a:pPr algn="ctr"/>
            <a:br>
              <a:rPr lang="en-US" dirty="0"/>
            </a:br>
            <a:r>
              <a:rPr lang="en-US" sz="3600" b="1" dirty="0">
                <a:solidFill>
                  <a:srgbClr val="FF0000"/>
                </a:solidFill>
              </a:rPr>
              <a:t>integrative modalities for pain</a:t>
            </a:r>
            <a:endParaRPr lang="en-US" sz="3600" b="1" dirty="0"/>
          </a:p>
        </p:txBody>
      </p:sp>
      <p:sp>
        <p:nvSpPr>
          <p:cNvPr id="2" name="Content Placeholder 1"/>
          <p:cNvSpPr>
            <a:spLocks noGrp="1"/>
          </p:cNvSpPr>
          <p:nvPr>
            <p:ph sz="quarter" idx="13"/>
          </p:nvPr>
        </p:nvSpPr>
        <p:spPr>
          <a:xfrm>
            <a:off x="176463" y="1251283"/>
            <a:ext cx="9144000" cy="4247817"/>
          </a:xfrm>
        </p:spPr>
        <p:txBody>
          <a:bodyPr>
            <a:normAutofit/>
          </a:bodyPr>
          <a:lstStyle/>
          <a:p>
            <a:r>
              <a:rPr lang="en-US" sz="2800" dirty="0"/>
              <a:t>Safer in patients with comorbidities and polypharmacy</a:t>
            </a:r>
          </a:p>
          <a:p>
            <a:pPr marL="109728"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445" y="1832102"/>
            <a:ext cx="4355527" cy="2397100"/>
          </a:xfrm>
          <a:prstGeom prst="rect">
            <a:avLst/>
          </a:prstGeom>
        </p:spPr>
      </p:pic>
      <p:sp>
        <p:nvSpPr>
          <p:cNvPr id="7" name="TextBox 6"/>
          <p:cNvSpPr txBox="1"/>
          <p:nvPr/>
        </p:nvSpPr>
        <p:spPr>
          <a:xfrm>
            <a:off x="258617" y="4371783"/>
            <a:ext cx="8301181" cy="2862322"/>
          </a:xfrm>
          <a:prstGeom prst="rect">
            <a:avLst/>
          </a:prstGeom>
          <a:noFill/>
        </p:spPr>
        <p:txBody>
          <a:bodyPr wrap="square" rtlCol="0">
            <a:spAutoFit/>
          </a:bodyPr>
          <a:lstStyle/>
          <a:p>
            <a:pPr marL="457200" indent="-457200">
              <a:buFont typeface="Arial" panose="020B0604020202020204" pitchFamily="34" charset="0"/>
              <a:buChar char="•"/>
            </a:pPr>
            <a:r>
              <a:rPr lang="en-US" sz="2800" dirty="0"/>
              <a:t>30-50%  of veterans use CAM/Integrative modalities; </a:t>
            </a:r>
          </a:p>
          <a:p>
            <a:pPr marL="517525" indent="-517525"/>
            <a:r>
              <a:rPr lang="en-US" sz="2800" dirty="0"/>
              <a:t>	only 1/3 disclose to their PCPs  </a:t>
            </a:r>
            <a:r>
              <a:rPr lang="en-US" sz="2000" dirty="0" err="1"/>
              <a:t>Smeeding</a:t>
            </a:r>
            <a:r>
              <a:rPr lang="en-US" sz="2000" dirty="0"/>
              <a:t>  et al., 2016</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800" dirty="0"/>
              <a:t>Integrative modalities for pain are NOT available at many VA’s despite patient preference for CAM. </a:t>
            </a:r>
          </a:p>
          <a:p>
            <a:pPr marL="457200" indent="-457200">
              <a:buFont typeface="Arial" panose="020B0604020202020204" pitchFamily="34" charset="0"/>
              <a:buChar char="•"/>
            </a:pPr>
            <a:r>
              <a:rPr lang="en-US" sz="2800" dirty="0"/>
              <a:t>We can request through Veteran’s Choice Program.</a:t>
            </a:r>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217061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399" y="381000"/>
            <a:ext cx="8229600" cy="838200"/>
          </a:xfrm>
        </p:spPr>
        <p:txBody>
          <a:bodyPr>
            <a:normAutofit/>
          </a:bodyPr>
          <a:lstStyle/>
          <a:p>
            <a:r>
              <a:rPr lang="en-US" dirty="0"/>
              <a:t>Integrative (CAM) therapies—pain</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084CC59F-E1D1-4E66-BFDA-EB39470398C2}" type="slidenum">
              <a:rPr lang="en-US" smtClean="0">
                <a:solidFill>
                  <a:srgbClr val="000000"/>
                </a:solidFill>
              </a:rPr>
              <a:pPr fontAlgn="base">
                <a:spcBef>
                  <a:spcPct val="0"/>
                </a:spcBef>
                <a:spcAft>
                  <a:spcPct val="0"/>
                </a:spcAft>
                <a:defRPr/>
              </a:pPr>
              <a:t>27</a:t>
            </a:fld>
            <a:endParaRPr lang="en-US"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158" y="1447799"/>
            <a:ext cx="6641432" cy="373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9495" y="5366615"/>
            <a:ext cx="8458200" cy="338554"/>
          </a:xfrm>
          <a:prstGeom prst="rect">
            <a:avLst/>
          </a:prstGeom>
        </p:spPr>
        <p:txBody>
          <a:bodyPr wrap="square">
            <a:spAutoFit/>
          </a:bodyPr>
          <a:lstStyle/>
          <a:p>
            <a:pPr algn="r"/>
            <a:r>
              <a:rPr lang="en-US" sz="1600" dirty="0"/>
              <a:t>National Center for Complimentary and Integrative Health </a:t>
            </a:r>
            <a:r>
              <a:rPr lang="en-US" sz="1600" u="sng" dirty="0">
                <a:hlinkClick r:id="rId4"/>
              </a:rPr>
              <a:t>http://nccam.nih.gov/health/pain/chronic.htm?nav=gsa</a:t>
            </a:r>
            <a:endParaRPr lang="en-US" sz="1600" dirty="0"/>
          </a:p>
        </p:txBody>
      </p:sp>
    </p:spTree>
    <p:extLst>
      <p:ext uri="{BB962C8B-B14F-4D97-AF65-F5344CB8AC3E}">
        <p14:creationId xmlns:p14="http://schemas.microsoft.com/office/powerpoint/2010/main" val="136549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left"/>
          <p:cNvSpPr>
            <a:spLocks/>
          </p:cNvSpPr>
          <p:nvPr/>
        </p:nvSpPr>
        <p:spPr bwMode="auto">
          <a:xfrm>
            <a:off x="2696592" y="2115660"/>
            <a:ext cx="846968" cy="3320423"/>
          </a:xfrm>
          <a:custGeom>
            <a:avLst/>
            <a:gdLst>
              <a:gd name="T0" fmla="*/ 527 w 570"/>
              <a:gd name="T1" fmla="*/ 225 h 773"/>
              <a:gd name="T2" fmla="*/ 370 w 570"/>
              <a:gd name="T3" fmla="*/ 78 h 773"/>
              <a:gd name="T4" fmla="*/ 110 w 570"/>
              <a:gd name="T5" fmla="*/ 63 h 773"/>
              <a:gd name="T6" fmla="*/ 47 w 570"/>
              <a:gd name="T7" fmla="*/ 66 h 773"/>
              <a:gd name="T8" fmla="*/ 88 w 570"/>
              <a:gd name="T9" fmla="*/ 17 h 773"/>
              <a:gd name="T10" fmla="*/ 70 w 570"/>
              <a:gd name="T11" fmla="*/ 12 h 773"/>
              <a:gd name="T12" fmla="*/ 7 w 570"/>
              <a:gd name="T13" fmla="*/ 69 h 773"/>
              <a:gd name="T14" fmla="*/ 8 w 570"/>
              <a:gd name="T15" fmla="*/ 86 h 773"/>
              <a:gd name="T16" fmla="*/ 81 w 570"/>
              <a:gd name="T17" fmla="*/ 112 h 773"/>
              <a:gd name="T18" fmla="*/ 81 w 570"/>
              <a:gd name="T19" fmla="*/ 99 h 773"/>
              <a:gd name="T20" fmla="*/ 50 w 570"/>
              <a:gd name="T21" fmla="*/ 94 h 773"/>
              <a:gd name="T22" fmla="*/ 36 w 570"/>
              <a:gd name="T23" fmla="*/ 89 h 773"/>
              <a:gd name="T24" fmla="*/ 30 w 570"/>
              <a:gd name="T25" fmla="*/ 86 h 773"/>
              <a:gd name="T26" fmla="*/ 303 w 570"/>
              <a:gd name="T27" fmla="*/ 83 h 773"/>
              <a:gd name="T28" fmla="*/ 497 w 570"/>
              <a:gd name="T29" fmla="*/ 205 h 773"/>
              <a:gd name="T30" fmla="*/ 550 w 570"/>
              <a:gd name="T31" fmla="*/ 470 h 773"/>
              <a:gd name="T32" fmla="*/ 523 w 570"/>
              <a:gd name="T33" fmla="*/ 751 h 773"/>
              <a:gd name="T34" fmla="*/ 522 w 570"/>
              <a:gd name="T35" fmla="*/ 756 h 773"/>
              <a:gd name="T36" fmla="*/ 540 w 570"/>
              <a:gd name="T37" fmla="*/ 761 h 773"/>
              <a:gd name="T38" fmla="*/ 569 w 570"/>
              <a:gd name="T39" fmla="*/ 487 h 773"/>
              <a:gd name="T40" fmla="*/ 527 w 570"/>
              <a:gd name="T41" fmla="*/ 22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0" h="773">
                <a:moveTo>
                  <a:pt x="527" y="225"/>
                </a:moveTo>
                <a:cubicBezTo>
                  <a:pt x="497" y="155"/>
                  <a:pt x="442" y="103"/>
                  <a:pt x="370" y="78"/>
                </a:cubicBezTo>
                <a:cubicBezTo>
                  <a:pt x="287" y="51"/>
                  <a:pt x="195" y="59"/>
                  <a:pt x="110" y="63"/>
                </a:cubicBezTo>
                <a:cubicBezTo>
                  <a:pt x="89" y="64"/>
                  <a:pt x="68" y="65"/>
                  <a:pt x="47" y="66"/>
                </a:cubicBezTo>
                <a:cubicBezTo>
                  <a:pt x="66" y="53"/>
                  <a:pt x="85" y="36"/>
                  <a:pt x="88" y="17"/>
                </a:cubicBezTo>
                <a:cubicBezTo>
                  <a:pt x="90" y="5"/>
                  <a:pt x="72" y="0"/>
                  <a:pt x="70" y="12"/>
                </a:cubicBezTo>
                <a:cubicBezTo>
                  <a:pt x="66" y="38"/>
                  <a:pt x="26" y="58"/>
                  <a:pt x="7" y="69"/>
                </a:cubicBezTo>
                <a:cubicBezTo>
                  <a:pt x="0" y="73"/>
                  <a:pt x="1" y="84"/>
                  <a:pt x="8" y="86"/>
                </a:cubicBezTo>
                <a:cubicBezTo>
                  <a:pt x="27" y="103"/>
                  <a:pt x="55" y="112"/>
                  <a:pt x="81" y="112"/>
                </a:cubicBezTo>
                <a:cubicBezTo>
                  <a:pt x="89" y="112"/>
                  <a:pt x="89" y="99"/>
                  <a:pt x="81" y="99"/>
                </a:cubicBezTo>
                <a:cubicBezTo>
                  <a:pt x="71" y="99"/>
                  <a:pt x="60" y="97"/>
                  <a:pt x="50" y="94"/>
                </a:cubicBezTo>
                <a:cubicBezTo>
                  <a:pt x="36" y="89"/>
                  <a:pt x="36" y="89"/>
                  <a:pt x="36" y="89"/>
                </a:cubicBezTo>
                <a:cubicBezTo>
                  <a:pt x="34" y="88"/>
                  <a:pt x="32" y="87"/>
                  <a:pt x="30" y="86"/>
                </a:cubicBezTo>
                <a:cubicBezTo>
                  <a:pt x="121" y="81"/>
                  <a:pt x="213" y="72"/>
                  <a:pt x="303" y="83"/>
                </a:cubicBezTo>
                <a:cubicBezTo>
                  <a:pt x="385" y="93"/>
                  <a:pt x="456" y="133"/>
                  <a:pt x="497" y="205"/>
                </a:cubicBezTo>
                <a:cubicBezTo>
                  <a:pt x="542" y="283"/>
                  <a:pt x="549" y="381"/>
                  <a:pt x="550" y="470"/>
                </a:cubicBezTo>
                <a:cubicBezTo>
                  <a:pt x="552" y="564"/>
                  <a:pt x="541" y="659"/>
                  <a:pt x="523" y="751"/>
                </a:cubicBezTo>
                <a:cubicBezTo>
                  <a:pt x="523" y="753"/>
                  <a:pt x="523" y="754"/>
                  <a:pt x="522" y="756"/>
                </a:cubicBezTo>
                <a:cubicBezTo>
                  <a:pt x="520" y="768"/>
                  <a:pt x="538" y="773"/>
                  <a:pt x="540" y="761"/>
                </a:cubicBezTo>
                <a:cubicBezTo>
                  <a:pt x="558" y="671"/>
                  <a:pt x="568" y="579"/>
                  <a:pt x="569" y="487"/>
                </a:cubicBezTo>
                <a:cubicBezTo>
                  <a:pt x="570" y="400"/>
                  <a:pt x="562" y="306"/>
                  <a:pt x="527" y="22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arrow right"/>
          <p:cNvSpPr>
            <a:spLocks/>
          </p:cNvSpPr>
          <p:nvPr/>
        </p:nvSpPr>
        <p:spPr bwMode="auto">
          <a:xfrm>
            <a:off x="3621478" y="2115660"/>
            <a:ext cx="1172464" cy="3032392"/>
          </a:xfrm>
          <a:custGeom>
            <a:avLst/>
            <a:gdLst>
              <a:gd name="T0" fmla="*/ 570 w 578"/>
              <a:gd name="T1" fmla="*/ 60 h 689"/>
              <a:gd name="T2" fmla="*/ 519 w 578"/>
              <a:gd name="T3" fmla="*/ 22 h 689"/>
              <a:gd name="T4" fmla="*/ 513 w 578"/>
              <a:gd name="T5" fmla="*/ 12 h 689"/>
              <a:gd name="T6" fmla="*/ 494 w 578"/>
              <a:gd name="T7" fmla="*/ 12 h 689"/>
              <a:gd name="T8" fmla="*/ 528 w 578"/>
              <a:gd name="T9" fmla="*/ 57 h 689"/>
              <a:gd name="T10" fmla="*/ 273 w 578"/>
              <a:gd name="T11" fmla="*/ 55 h 689"/>
              <a:gd name="T12" fmla="*/ 83 w 578"/>
              <a:gd name="T13" fmla="*/ 156 h 689"/>
              <a:gd name="T14" fmla="*/ 10 w 578"/>
              <a:gd name="T15" fmla="*/ 391 h 689"/>
              <a:gd name="T16" fmla="*/ 24 w 578"/>
              <a:gd name="T17" fmla="*/ 677 h 689"/>
              <a:gd name="T18" fmla="*/ 42 w 578"/>
              <a:gd name="T19" fmla="*/ 672 h 689"/>
              <a:gd name="T20" fmla="*/ 26 w 578"/>
              <a:gd name="T21" fmla="*/ 466 h 689"/>
              <a:gd name="T22" fmla="*/ 77 w 578"/>
              <a:gd name="T23" fmla="*/ 200 h 689"/>
              <a:gd name="T24" fmla="*/ 532 w 578"/>
              <a:gd name="T25" fmla="*/ 75 h 689"/>
              <a:gd name="T26" fmla="*/ 515 w 578"/>
              <a:gd name="T27" fmla="*/ 81 h 689"/>
              <a:gd name="T28" fmla="*/ 486 w 578"/>
              <a:gd name="T29" fmla="*/ 99 h 689"/>
              <a:gd name="T30" fmla="*/ 499 w 578"/>
              <a:gd name="T31" fmla="*/ 102 h 689"/>
              <a:gd name="T32" fmla="*/ 532 w 578"/>
              <a:gd name="T33" fmla="*/ 89 h 689"/>
              <a:gd name="T34" fmla="*/ 565 w 578"/>
              <a:gd name="T35" fmla="*/ 77 h 689"/>
              <a:gd name="T36" fmla="*/ 565 w 578"/>
              <a:gd name="T37" fmla="*/ 77 h 689"/>
              <a:gd name="T38" fmla="*/ 570 w 578"/>
              <a:gd name="T39" fmla="*/ 6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689">
                <a:moveTo>
                  <a:pt x="570" y="60"/>
                </a:moveTo>
                <a:cubicBezTo>
                  <a:pt x="551" y="49"/>
                  <a:pt x="533" y="38"/>
                  <a:pt x="519" y="22"/>
                </a:cubicBezTo>
                <a:cubicBezTo>
                  <a:pt x="516" y="18"/>
                  <a:pt x="513" y="12"/>
                  <a:pt x="513" y="12"/>
                </a:cubicBezTo>
                <a:cubicBezTo>
                  <a:pt x="514" y="0"/>
                  <a:pt x="495" y="0"/>
                  <a:pt x="494" y="12"/>
                </a:cubicBezTo>
                <a:cubicBezTo>
                  <a:pt x="493" y="28"/>
                  <a:pt x="510" y="44"/>
                  <a:pt x="528" y="57"/>
                </a:cubicBezTo>
                <a:cubicBezTo>
                  <a:pt x="443" y="52"/>
                  <a:pt x="357" y="44"/>
                  <a:pt x="273" y="55"/>
                </a:cubicBezTo>
                <a:cubicBezTo>
                  <a:pt x="198" y="64"/>
                  <a:pt x="129" y="95"/>
                  <a:pt x="83" y="156"/>
                </a:cubicBezTo>
                <a:cubicBezTo>
                  <a:pt x="33" y="223"/>
                  <a:pt x="18" y="310"/>
                  <a:pt x="10" y="391"/>
                </a:cubicBezTo>
                <a:cubicBezTo>
                  <a:pt x="0" y="503"/>
                  <a:pt x="19" y="652"/>
                  <a:pt x="24" y="677"/>
                </a:cubicBezTo>
                <a:cubicBezTo>
                  <a:pt x="26" y="689"/>
                  <a:pt x="43" y="684"/>
                  <a:pt x="42" y="672"/>
                </a:cubicBezTo>
                <a:cubicBezTo>
                  <a:pt x="33" y="608"/>
                  <a:pt x="26" y="560"/>
                  <a:pt x="26" y="466"/>
                </a:cubicBezTo>
                <a:cubicBezTo>
                  <a:pt x="26" y="376"/>
                  <a:pt x="35" y="280"/>
                  <a:pt x="77" y="200"/>
                </a:cubicBezTo>
                <a:cubicBezTo>
                  <a:pt x="163" y="36"/>
                  <a:pt x="374" y="66"/>
                  <a:pt x="532" y="75"/>
                </a:cubicBezTo>
                <a:cubicBezTo>
                  <a:pt x="526" y="77"/>
                  <a:pt x="521" y="79"/>
                  <a:pt x="515" y="81"/>
                </a:cubicBezTo>
                <a:cubicBezTo>
                  <a:pt x="506" y="84"/>
                  <a:pt x="489" y="88"/>
                  <a:pt x="486" y="99"/>
                </a:cubicBezTo>
                <a:cubicBezTo>
                  <a:pt x="484" y="107"/>
                  <a:pt x="497" y="111"/>
                  <a:pt x="499" y="102"/>
                </a:cubicBezTo>
                <a:cubicBezTo>
                  <a:pt x="501" y="96"/>
                  <a:pt x="526" y="91"/>
                  <a:pt x="532" y="89"/>
                </a:cubicBezTo>
                <a:cubicBezTo>
                  <a:pt x="543" y="86"/>
                  <a:pt x="554" y="82"/>
                  <a:pt x="565" y="77"/>
                </a:cubicBezTo>
                <a:cubicBezTo>
                  <a:pt x="565" y="77"/>
                  <a:pt x="565" y="77"/>
                  <a:pt x="565" y="77"/>
                </a:cubicBezTo>
                <a:cubicBezTo>
                  <a:pt x="574" y="78"/>
                  <a:pt x="578" y="64"/>
                  <a:pt x="570" y="60"/>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16" name="Hand"/>
          <p:cNvPicPr>
            <a:picLocks noChangeAspect="1"/>
          </p:cNvPicPr>
          <p:nvPr/>
        </p:nvPicPr>
        <p:blipFill rotWithShape="1">
          <a:blip r:embed="rId3" cstate="print">
            <a:extLst>
              <a:ext uri="{28A0092B-C50C-407E-A947-70E740481C1C}">
                <a14:useLocalDpi xmlns:a14="http://schemas.microsoft.com/office/drawing/2010/main" val="0"/>
              </a:ext>
            </a:extLst>
          </a:blip>
          <a:srcRect t="3120" b="27096"/>
          <a:stretch/>
        </p:blipFill>
        <p:spPr>
          <a:xfrm rot="20356536">
            <a:off x="3899906" y="4514938"/>
            <a:ext cx="2665380" cy="2501351"/>
          </a:xfrm>
          <a:prstGeom prst="rect">
            <a:avLst/>
          </a:prstGeom>
          <a:effectLst>
            <a:outerShdw blurRad="254000" dist="76200" dir="8100000" algn="tr" rotWithShape="0">
              <a:prstClr val="black">
                <a:alpha val="30000"/>
              </a:prstClr>
            </a:outerShdw>
          </a:effectLst>
        </p:spPr>
      </p:pic>
      <p:sp>
        <p:nvSpPr>
          <p:cNvPr id="22" name="TextBox 21"/>
          <p:cNvSpPr txBox="1"/>
          <p:nvPr/>
        </p:nvSpPr>
        <p:spPr>
          <a:xfrm rot="-60000">
            <a:off x="4232342" y="2123512"/>
            <a:ext cx="4320540" cy="3208571"/>
          </a:xfrm>
          <a:prstGeom prst="rect">
            <a:avLst/>
          </a:prstGeom>
          <a:noFill/>
        </p:spPr>
        <p:txBody>
          <a:bodyPr wrap="square" rtlCol="0">
            <a:spAutoFit/>
          </a:bodyPr>
          <a:lstStyle/>
          <a:p>
            <a:pPr algn="ctr"/>
            <a:r>
              <a:rPr lang="en-US" sz="4050" dirty="0">
                <a:solidFill>
                  <a:srgbClr val="C00000"/>
                </a:solidFill>
                <a:latin typeface="Chewy" panose="02000000000000000000" pitchFamily="2" charset="0"/>
                <a:ea typeface="Chewy" panose="02000000000000000000" pitchFamily="2" charset="0"/>
              </a:rPr>
              <a:t> Safe opioid prescribing through risk mitigation at time of refill</a:t>
            </a:r>
            <a:endParaRPr lang="en-US" sz="2700" dirty="0">
              <a:solidFill>
                <a:srgbClr val="C00000"/>
              </a:solidFill>
              <a:latin typeface="Chewy" panose="02000000000000000000" pitchFamily="2" charset="0"/>
              <a:ea typeface="Chewy" panose="02000000000000000000" pitchFamily="2" charset="0"/>
            </a:endParaRPr>
          </a:p>
        </p:txBody>
      </p:sp>
      <p:sp>
        <p:nvSpPr>
          <p:cNvPr id="23" name="TextBox 22"/>
          <p:cNvSpPr txBox="1"/>
          <p:nvPr/>
        </p:nvSpPr>
        <p:spPr>
          <a:xfrm>
            <a:off x="568903" y="2421724"/>
            <a:ext cx="2249474" cy="2631490"/>
          </a:xfrm>
          <a:prstGeom prst="rect">
            <a:avLst/>
          </a:prstGeom>
          <a:noFill/>
        </p:spPr>
        <p:txBody>
          <a:bodyPr wrap="square" rtlCol="0">
            <a:spAutoFit/>
          </a:bodyPr>
          <a:lstStyle/>
          <a:p>
            <a:pPr algn="ctr"/>
            <a:r>
              <a:rPr lang="en-US" sz="3000" dirty="0">
                <a:latin typeface="Chewy" panose="02000000000000000000" pitchFamily="2" charset="0"/>
                <a:ea typeface="Chewy" panose="02000000000000000000" pitchFamily="2" charset="0"/>
              </a:rPr>
              <a:t>Accidental Overdose death in Veterans 47% higher </a:t>
            </a:r>
            <a:r>
              <a:rPr lang="en-US" sz="4500" dirty="0">
                <a:latin typeface="Chewy" panose="02000000000000000000" pitchFamily="2" charset="0"/>
                <a:ea typeface="Chewy" panose="02000000000000000000" pitchFamily="2" charset="0"/>
              </a:rPr>
              <a:t> </a:t>
            </a:r>
          </a:p>
        </p:txBody>
      </p:sp>
      <p:sp>
        <p:nvSpPr>
          <p:cNvPr id="32" name="red_x2"/>
          <p:cNvSpPr>
            <a:spLocks/>
          </p:cNvSpPr>
          <p:nvPr/>
        </p:nvSpPr>
        <p:spPr bwMode="auto">
          <a:xfrm>
            <a:off x="945472" y="2799495"/>
            <a:ext cx="1659153" cy="2411129"/>
          </a:xfrm>
          <a:custGeom>
            <a:avLst/>
            <a:gdLst>
              <a:gd name="T0" fmla="*/ 449 w 761"/>
              <a:gd name="T1" fmla="*/ 190 h 531"/>
              <a:gd name="T2" fmla="*/ 535 w 761"/>
              <a:gd name="T3" fmla="*/ 252 h 531"/>
              <a:gd name="T4" fmla="*/ 686 w 761"/>
              <a:gd name="T5" fmla="*/ 403 h 531"/>
              <a:gd name="T6" fmla="*/ 734 w 761"/>
              <a:gd name="T7" fmla="*/ 511 h 531"/>
              <a:gd name="T8" fmla="*/ 732 w 761"/>
              <a:gd name="T9" fmla="*/ 516 h 531"/>
              <a:gd name="T10" fmla="*/ 748 w 761"/>
              <a:gd name="T11" fmla="*/ 521 h 531"/>
              <a:gd name="T12" fmla="*/ 719 w 761"/>
              <a:gd name="T13" fmla="*/ 421 h 531"/>
              <a:gd name="T14" fmla="*/ 591 w 761"/>
              <a:gd name="T15" fmla="*/ 277 h 531"/>
              <a:gd name="T16" fmla="*/ 469 w 761"/>
              <a:gd name="T17" fmla="*/ 182 h 531"/>
              <a:gd name="T18" fmla="*/ 442 w 761"/>
              <a:gd name="T19" fmla="*/ 164 h 531"/>
              <a:gd name="T20" fmla="*/ 113 w 761"/>
              <a:gd name="T21" fmla="*/ 21 h 531"/>
              <a:gd name="T22" fmla="*/ 15 w 761"/>
              <a:gd name="T23" fmla="*/ 2 h 531"/>
              <a:gd name="T24" fmla="*/ 11 w 761"/>
              <a:gd name="T25" fmla="*/ 18 h 531"/>
              <a:gd name="T26" fmla="*/ 425 w 761"/>
              <a:gd name="T27" fmla="*/ 174 h 531"/>
              <a:gd name="T28" fmla="*/ 449 w 761"/>
              <a:gd name="T29" fmla="*/ 19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1" h="531">
                <a:moveTo>
                  <a:pt x="449" y="190"/>
                </a:moveTo>
                <a:cubicBezTo>
                  <a:pt x="479" y="209"/>
                  <a:pt x="507" y="230"/>
                  <a:pt x="535" y="252"/>
                </a:cubicBezTo>
                <a:cubicBezTo>
                  <a:pt x="591" y="296"/>
                  <a:pt x="643" y="346"/>
                  <a:pt x="686" y="403"/>
                </a:cubicBezTo>
                <a:cubicBezTo>
                  <a:pt x="706" y="430"/>
                  <a:pt x="741" y="474"/>
                  <a:pt x="734" y="511"/>
                </a:cubicBezTo>
                <a:cubicBezTo>
                  <a:pt x="733" y="513"/>
                  <a:pt x="733" y="515"/>
                  <a:pt x="732" y="516"/>
                </a:cubicBezTo>
                <a:cubicBezTo>
                  <a:pt x="728" y="527"/>
                  <a:pt x="745" y="531"/>
                  <a:pt x="748" y="521"/>
                </a:cubicBezTo>
                <a:cubicBezTo>
                  <a:pt x="761" y="488"/>
                  <a:pt x="736" y="447"/>
                  <a:pt x="719" y="421"/>
                </a:cubicBezTo>
                <a:cubicBezTo>
                  <a:pt x="685" y="366"/>
                  <a:pt x="639" y="319"/>
                  <a:pt x="591" y="277"/>
                </a:cubicBezTo>
                <a:cubicBezTo>
                  <a:pt x="553" y="242"/>
                  <a:pt x="511" y="210"/>
                  <a:pt x="469" y="182"/>
                </a:cubicBezTo>
                <a:cubicBezTo>
                  <a:pt x="442" y="164"/>
                  <a:pt x="442" y="164"/>
                  <a:pt x="442" y="164"/>
                </a:cubicBezTo>
                <a:cubicBezTo>
                  <a:pt x="340" y="100"/>
                  <a:pt x="228" y="51"/>
                  <a:pt x="113" y="21"/>
                </a:cubicBezTo>
                <a:cubicBezTo>
                  <a:pt x="81" y="13"/>
                  <a:pt x="48" y="7"/>
                  <a:pt x="15" y="2"/>
                </a:cubicBezTo>
                <a:cubicBezTo>
                  <a:pt x="5" y="0"/>
                  <a:pt x="0" y="17"/>
                  <a:pt x="11" y="18"/>
                </a:cubicBezTo>
                <a:cubicBezTo>
                  <a:pt x="158" y="40"/>
                  <a:pt x="299" y="95"/>
                  <a:pt x="425" y="174"/>
                </a:cubicBezTo>
                <a:lnTo>
                  <a:pt x="449" y="190"/>
                </a:ln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3" name="red_x"/>
          <p:cNvSpPr>
            <a:spLocks/>
          </p:cNvSpPr>
          <p:nvPr/>
        </p:nvSpPr>
        <p:spPr bwMode="auto">
          <a:xfrm>
            <a:off x="692458" y="2799495"/>
            <a:ext cx="1791071" cy="2411129"/>
          </a:xfrm>
          <a:custGeom>
            <a:avLst/>
            <a:gdLst>
              <a:gd name="T0" fmla="*/ 290 w 838"/>
              <a:gd name="T1" fmla="*/ 180 h 417"/>
              <a:gd name="T2" fmla="*/ 7 w 838"/>
              <a:gd name="T3" fmla="*/ 400 h 417"/>
              <a:gd name="T4" fmla="*/ 22 w 838"/>
              <a:gd name="T5" fmla="*/ 408 h 417"/>
              <a:gd name="T6" fmla="*/ 306 w 838"/>
              <a:gd name="T7" fmla="*/ 191 h 417"/>
              <a:gd name="T8" fmla="*/ 334 w 838"/>
              <a:gd name="T9" fmla="*/ 177 h 417"/>
              <a:gd name="T10" fmla="*/ 423 w 838"/>
              <a:gd name="T11" fmla="*/ 137 h 417"/>
              <a:gd name="T12" fmla="*/ 827 w 838"/>
              <a:gd name="T13" fmla="*/ 18 h 417"/>
              <a:gd name="T14" fmla="*/ 822 w 838"/>
              <a:gd name="T15" fmla="*/ 2 h 417"/>
              <a:gd name="T16" fmla="*/ 407 w 838"/>
              <a:gd name="T17" fmla="*/ 125 h 417"/>
              <a:gd name="T18" fmla="*/ 319 w 838"/>
              <a:gd name="T19" fmla="*/ 166 h 417"/>
              <a:gd name="T20" fmla="*/ 290 w 838"/>
              <a:gd name="T21" fmla="*/ 1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8" h="417">
                <a:moveTo>
                  <a:pt x="290" y="180"/>
                </a:moveTo>
                <a:cubicBezTo>
                  <a:pt x="182" y="235"/>
                  <a:pt x="80" y="305"/>
                  <a:pt x="7" y="400"/>
                </a:cubicBezTo>
                <a:cubicBezTo>
                  <a:pt x="0" y="409"/>
                  <a:pt x="15" y="417"/>
                  <a:pt x="22" y="408"/>
                </a:cubicBezTo>
                <a:cubicBezTo>
                  <a:pt x="94" y="314"/>
                  <a:pt x="198" y="244"/>
                  <a:pt x="306" y="191"/>
                </a:cubicBezTo>
                <a:cubicBezTo>
                  <a:pt x="334" y="177"/>
                  <a:pt x="334" y="177"/>
                  <a:pt x="334" y="177"/>
                </a:cubicBezTo>
                <a:cubicBezTo>
                  <a:pt x="364" y="163"/>
                  <a:pt x="394" y="150"/>
                  <a:pt x="423" y="137"/>
                </a:cubicBezTo>
                <a:cubicBezTo>
                  <a:pt x="552" y="83"/>
                  <a:pt x="689" y="40"/>
                  <a:pt x="827" y="18"/>
                </a:cubicBezTo>
                <a:cubicBezTo>
                  <a:pt x="838" y="17"/>
                  <a:pt x="833" y="0"/>
                  <a:pt x="822" y="2"/>
                </a:cubicBezTo>
                <a:cubicBezTo>
                  <a:pt x="680" y="24"/>
                  <a:pt x="539" y="69"/>
                  <a:pt x="407" y="125"/>
                </a:cubicBezTo>
                <a:cubicBezTo>
                  <a:pt x="378" y="137"/>
                  <a:pt x="348" y="151"/>
                  <a:pt x="319" y="166"/>
                </a:cubicBezTo>
                <a:lnTo>
                  <a:pt x="290" y="180"/>
                </a:ln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2" name="TextBox 11">
            <a:extLst>
              <a:ext uri="{FF2B5EF4-FFF2-40B4-BE49-F238E27FC236}">
                <a16:creationId xmlns:a16="http://schemas.microsoft.com/office/drawing/2014/main" id="{7CE8EF3F-9866-441A-813E-E25BBFB8EAC7}"/>
              </a:ext>
            </a:extLst>
          </p:cNvPr>
          <p:cNvSpPr txBox="1"/>
          <p:nvPr/>
        </p:nvSpPr>
        <p:spPr>
          <a:xfrm>
            <a:off x="-2604" y="642977"/>
            <a:ext cx="7089509" cy="923330"/>
          </a:xfrm>
          <a:prstGeom prst="rect">
            <a:avLst/>
          </a:prstGeom>
          <a:noFill/>
        </p:spPr>
        <p:txBody>
          <a:bodyPr wrap="square" rtlCol="0">
            <a:spAutoFit/>
          </a:bodyPr>
          <a:lstStyle/>
          <a:p>
            <a:pPr algn="ctr"/>
            <a:r>
              <a:rPr lang="en-US" sz="4050" dirty="0">
                <a:solidFill>
                  <a:srgbClr val="C00000"/>
                </a:solidFill>
                <a:latin typeface="Chewy" panose="02000000000000000000" pitchFamily="2" charset="0"/>
                <a:ea typeface="Chewy" panose="02000000000000000000" pitchFamily="2" charset="0"/>
              </a:rPr>
              <a:t> </a:t>
            </a:r>
            <a:r>
              <a:rPr lang="en-US" sz="5400" dirty="0">
                <a:latin typeface="Chewy" panose="02000000000000000000" pitchFamily="2" charset="0"/>
                <a:ea typeface="Chewy" panose="02000000000000000000" pitchFamily="2" charset="0"/>
              </a:rPr>
              <a:t>Additional Focus</a:t>
            </a:r>
            <a:endParaRPr lang="en-US" sz="2700" dirty="0">
              <a:latin typeface="Chewy" panose="02000000000000000000" pitchFamily="2" charset="0"/>
              <a:ea typeface="Chewy" panose="02000000000000000000" pitchFamily="2" charset="0"/>
            </a:endParaRPr>
          </a:p>
        </p:txBody>
      </p:sp>
      <p:sp>
        <p:nvSpPr>
          <p:cNvPr id="2" name="TextBox 1">
            <a:extLst>
              <a:ext uri="{FF2B5EF4-FFF2-40B4-BE49-F238E27FC236}">
                <a16:creationId xmlns:a16="http://schemas.microsoft.com/office/drawing/2014/main" id="{C56B7F8B-6605-40A7-8F52-B1AB3672124E}"/>
              </a:ext>
            </a:extLst>
          </p:cNvPr>
          <p:cNvSpPr txBox="1"/>
          <p:nvPr/>
        </p:nvSpPr>
        <p:spPr>
          <a:xfrm>
            <a:off x="-2604" y="5763059"/>
            <a:ext cx="4210313" cy="253916"/>
          </a:xfrm>
          <a:prstGeom prst="rect">
            <a:avLst/>
          </a:prstGeom>
          <a:noFill/>
        </p:spPr>
        <p:txBody>
          <a:bodyPr wrap="square" rtlCol="0">
            <a:spAutoFit/>
          </a:bodyPr>
          <a:lstStyle/>
          <a:p>
            <a:r>
              <a:rPr lang="en-US" sz="1050" dirty="0"/>
              <a:t>(</a:t>
            </a:r>
            <a:r>
              <a:rPr lang="en-US" sz="1050" dirty="0" err="1"/>
              <a:t>Bohnert</a:t>
            </a:r>
            <a:r>
              <a:rPr lang="en-US" sz="1050" dirty="0"/>
              <a:t>, </a:t>
            </a:r>
            <a:r>
              <a:rPr lang="en-US" sz="1050" dirty="0" err="1"/>
              <a:t>Ilgen</a:t>
            </a:r>
            <a:r>
              <a:rPr lang="en-US" sz="1050" dirty="0"/>
              <a:t>, Galea, et al, 2011and </a:t>
            </a:r>
            <a:r>
              <a:rPr lang="en-US" sz="1050" dirty="0" err="1"/>
              <a:t>Bohnert</a:t>
            </a:r>
            <a:r>
              <a:rPr lang="en-US" sz="1050" dirty="0"/>
              <a:t>, </a:t>
            </a:r>
            <a:r>
              <a:rPr lang="en-US" sz="1050" dirty="0" err="1"/>
              <a:t>Valenstein</a:t>
            </a:r>
            <a:r>
              <a:rPr lang="en-US" sz="1050" dirty="0"/>
              <a:t>, Bair, et al. 2011)</a:t>
            </a:r>
          </a:p>
        </p:txBody>
      </p:sp>
    </p:spTree>
    <p:extLst>
      <p:ext uri="{BB962C8B-B14F-4D97-AF65-F5344CB8AC3E}">
        <p14:creationId xmlns:p14="http://schemas.microsoft.com/office/powerpoint/2010/main" val="2418574374"/>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800"/>
                                        <p:tgtEl>
                                          <p:spTgt spid="14"/>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800"/>
                                        <p:tgtEl>
                                          <p:spTgt spid="21"/>
                                        </p:tgtEl>
                                      </p:cBhvr>
                                    </p:animEffect>
                                  </p:childTnLst>
                                </p:cTn>
                              </p:par>
                              <p:par>
                                <p:cTn id="11" presetID="10" presetClass="entr" presetSubtype="0" fill="hold" nodeType="withEffect">
                                  <p:stCondLst>
                                    <p:cond delay="16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23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22" presetClass="entr" presetSubtype="8" fill="hold" grpId="0" nodeType="withEffect">
                                  <p:stCondLst>
                                    <p:cond delay="270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2" fill="hold" grpId="0" nodeType="withEffect">
                                  <p:stCondLst>
                                    <p:cond delay="300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10" presetClass="entr" presetSubtype="0" fill="hold" grpId="0" nodeType="withEffect">
                                  <p:stCondLst>
                                    <p:cond delay="34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34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p:bldP spid="23" grpId="0"/>
      <p:bldP spid="32" grpId="0" animBg="1"/>
      <p:bldP spid="33"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lightbulb"/>
          <p:cNvGrpSpPr>
            <a:grpSpLocks noChangeAspect="1"/>
          </p:cNvGrpSpPr>
          <p:nvPr/>
        </p:nvGrpSpPr>
        <p:grpSpPr bwMode="auto">
          <a:xfrm>
            <a:off x="6853548" y="1364133"/>
            <a:ext cx="1989569" cy="2183544"/>
            <a:chOff x="1577" y="540"/>
            <a:chExt cx="2277" cy="2499"/>
          </a:xfrm>
        </p:grpSpPr>
        <p:sp>
          <p:nvSpPr>
            <p:cNvPr id="31" name="Freeform 26"/>
            <p:cNvSpPr>
              <a:spLocks noEditPoints="1"/>
            </p:cNvSpPr>
            <p:nvPr/>
          </p:nvSpPr>
          <p:spPr bwMode="auto">
            <a:xfrm>
              <a:off x="1577" y="540"/>
              <a:ext cx="2277" cy="1925"/>
            </a:xfrm>
            <a:custGeom>
              <a:avLst/>
              <a:gdLst>
                <a:gd name="T0" fmla="*/ 592 w 1165"/>
                <a:gd name="T1" fmla="*/ 38 h 985"/>
                <a:gd name="T2" fmla="*/ 633 w 1165"/>
                <a:gd name="T3" fmla="*/ 26 h 985"/>
                <a:gd name="T4" fmla="*/ 634 w 1165"/>
                <a:gd name="T5" fmla="*/ 143 h 985"/>
                <a:gd name="T6" fmla="*/ 597 w 1165"/>
                <a:gd name="T7" fmla="*/ 122 h 985"/>
                <a:gd name="T8" fmla="*/ 592 w 1165"/>
                <a:gd name="T9" fmla="*/ 38 h 985"/>
                <a:gd name="T10" fmla="*/ 981 w 1165"/>
                <a:gd name="T11" fmla="*/ 157 h 985"/>
                <a:gd name="T12" fmla="*/ 904 w 1165"/>
                <a:gd name="T13" fmla="*/ 216 h 985"/>
                <a:gd name="T14" fmla="*/ 904 w 1165"/>
                <a:gd name="T15" fmla="*/ 259 h 985"/>
                <a:gd name="T16" fmla="*/ 1022 w 1165"/>
                <a:gd name="T17" fmla="*/ 168 h 985"/>
                <a:gd name="T18" fmla="*/ 981 w 1165"/>
                <a:gd name="T19" fmla="*/ 157 h 985"/>
                <a:gd name="T20" fmla="*/ 1121 w 1165"/>
                <a:gd name="T21" fmla="*/ 465 h 985"/>
                <a:gd name="T22" fmla="*/ 1035 w 1165"/>
                <a:gd name="T23" fmla="*/ 478 h 985"/>
                <a:gd name="T24" fmla="*/ 1023 w 1165"/>
                <a:gd name="T25" fmla="*/ 519 h 985"/>
                <a:gd name="T26" fmla="*/ 1142 w 1165"/>
                <a:gd name="T27" fmla="*/ 502 h 985"/>
                <a:gd name="T28" fmla="*/ 1121 w 1165"/>
                <a:gd name="T29" fmla="*/ 465 h 985"/>
                <a:gd name="T30" fmla="*/ 1087 w 1165"/>
                <a:gd name="T31" fmla="*/ 787 h 985"/>
                <a:gd name="T32" fmla="*/ 981 w 1165"/>
                <a:gd name="T33" fmla="*/ 709 h 985"/>
                <a:gd name="T34" fmla="*/ 951 w 1165"/>
                <a:gd name="T35" fmla="*/ 739 h 985"/>
                <a:gd name="T36" fmla="*/ 1057 w 1165"/>
                <a:gd name="T37" fmla="*/ 817 h 985"/>
                <a:gd name="T38" fmla="*/ 1087 w 1165"/>
                <a:gd name="T39" fmla="*/ 787 h 985"/>
                <a:gd name="T40" fmla="*/ 211 w 1165"/>
                <a:gd name="T41" fmla="*/ 156 h 985"/>
                <a:gd name="T42" fmla="*/ 272 w 1165"/>
                <a:gd name="T43" fmla="*/ 205 h 985"/>
                <a:gd name="T44" fmla="*/ 302 w 1165"/>
                <a:gd name="T45" fmla="*/ 175 h 985"/>
                <a:gd name="T46" fmla="*/ 233 w 1165"/>
                <a:gd name="T47" fmla="*/ 119 h 985"/>
                <a:gd name="T48" fmla="*/ 203 w 1165"/>
                <a:gd name="T49" fmla="*/ 127 h 985"/>
                <a:gd name="T50" fmla="*/ 211 w 1165"/>
                <a:gd name="T51" fmla="*/ 156 h 985"/>
                <a:gd name="T52" fmla="*/ 140 w 1165"/>
                <a:gd name="T53" fmla="*/ 470 h 985"/>
                <a:gd name="T54" fmla="*/ 27 w 1165"/>
                <a:gd name="T55" fmla="*/ 457 h 985"/>
                <a:gd name="T56" fmla="*/ 27 w 1165"/>
                <a:gd name="T57" fmla="*/ 500 h 985"/>
                <a:gd name="T58" fmla="*/ 140 w 1165"/>
                <a:gd name="T59" fmla="*/ 512 h 985"/>
                <a:gd name="T60" fmla="*/ 140 w 1165"/>
                <a:gd name="T61" fmla="*/ 470 h 985"/>
                <a:gd name="T62" fmla="*/ 252 w 1165"/>
                <a:gd name="T63" fmla="*/ 797 h 985"/>
                <a:gd name="T64" fmla="*/ 249 w 1165"/>
                <a:gd name="T65" fmla="*/ 969 h 985"/>
                <a:gd name="T66" fmla="*/ 270 w 1165"/>
                <a:gd name="T67" fmla="*/ 932 h 985"/>
                <a:gd name="T68" fmla="*/ 293 w 1165"/>
                <a:gd name="T69" fmla="*/ 808 h 985"/>
                <a:gd name="T70" fmla="*/ 252 w 1165"/>
                <a:gd name="T71" fmla="*/ 797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5" h="985">
                  <a:moveTo>
                    <a:pt x="592" y="38"/>
                  </a:moveTo>
                  <a:cubicBezTo>
                    <a:pt x="588" y="11"/>
                    <a:pt x="628" y="0"/>
                    <a:pt x="633" y="26"/>
                  </a:cubicBezTo>
                  <a:cubicBezTo>
                    <a:pt x="640" y="65"/>
                    <a:pt x="657" y="107"/>
                    <a:pt x="634" y="143"/>
                  </a:cubicBezTo>
                  <a:cubicBezTo>
                    <a:pt x="619" y="166"/>
                    <a:pt x="582" y="145"/>
                    <a:pt x="597" y="122"/>
                  </a:cubicBezTo>
                  <a:cubicBezTo>
                    <a:pt x="613" y="97"/>
                    <a:pt x="597" y="64"/>
                    <a:pt x="592" y="38"/>
                  </a:cubicBezTo>
                  <a:close/>
                  <a:moveTo>
                    <a:pt x="981" y="157"/>
                  </a:moveTo>
                  <a:cubicBezTo>
                    <a:pt x="974" y="195"/>
                    <a:pt x="939" y="212"/>
                    <a:pt x="904" y="216"/>
                  </a:cubicBezTo>
                  <a:cubicBezTo>
                    <a:pt x="877" y="220"/>
                    <a:pt x="877" y="262"/>
                    <a:pt x="904" y="259"/>
                  </a:cubicBezTo>
                  <a:cubicBezTo>
                    <a:pt x="957" y="252"/>
                    <a:pt x="1011" y="226"/>
                    <a:pt x="1022" y="168"/>
                  </a:cubicBezTo>
                  <a:cubicBezTo>
                    <a:pt x="1027" y="141"/>
                    <a:pt x="986" y="130"/>
                    <a:pt x="981" y="157"/>
                  </a:cubicBezTo>
                  <a:close/>
                  <a:moveTo>
                    <a:pt x="1121" y="465"/>
                  </a:moveTo>
                  <a:cubicBezTo>
                    <a:pt x="1096" y="482"/>
                    <a:pt x="1064" y="489"/>
                    <a:pt x="1035" y="478"/>
                  </a:cubicBezTo>
                  <a:cubicBezTo>
                    <a:pt x="1009" y="468"/>
                    <a:pt x="998" y="509"/>
                    <a:pt x="1023" y="519"/>
                  </a:cubicBezTo>
                  <a:cubicBezTo>
                    <a:pt x="1062" y="533"/>
                    <a:pt x="1109" y="524"/>
                    <a:pt x="1142" y="502"/>
                  </a:cubicBezTo>
                  <a:cubicBezTo>
                    <a:pt x="1165" y="486"/>
                    <a:pt x="1144" y="449"/>
                    <a:pt x="1121" y="465"/>
                  </a:cubicBezTo>
                  <a:close/>
                  <a:moveTo>
                    <a:pt x="1087" y="787"/>
                  </a:moveTo>
                  <a:cubicBezTo>
                    <a:pt x="1053" y="759"/>
                    <a:pt x="1009" y="743"/>
                    <a:pt x="981" y="709"/>
                  </a:cubicBezTo>
                  <a:cubicBezTo>
                    <a:pt x="964" y="688"/>
                    <a:pt x="934" y="718"/>
                    <a:pt x="951" y="739"/>
                  </a:cubicBezTo>
                  <a:cubicBezTo>
                    <a:pt x="980" y="774"/>
                    <a:pt x="1023" y="789"/>
                    <a:pt x="1057" y="817"/>
                  </a:cubicBezTo>
                  <a:cubicBezTo>
                    <a:pt x="1078" y="834"/>
                    <a:pt x="1108" y="804"/>
                    <a:pt x="1087" y="787"/>
                  </a:cubicBezTo>
                  <a:close/>
                  <a:moveTo>
                    <a:pt x="211" y="156"/>
                  </a:moveTo>
                  <a:cubicBezTo>
                    <a:pt x="232" y="172"/>
                    <a:pt x="253" y="187"/>
                    <a:pt x="272" y="205"/>
                  </a:cubicBezTo>
                  <a:cubicBezTo>
                    <a:pt x="291" y="224"/>
                    <a:pt x="322" y="194"/>
                    <a:pt x="302" y="175"/>
                  </a:cubicBezTo>
                  <a:cubicBezTo>
                    <a:pt x="281" y="154"/>
                    <a:pt x="256" y="137"/>
                    <a:pt x="233" y="119"/>
                  </a:cubicBezTo>
                  <a:cubicBezTo>
                    <a:pt x="223" y="112"/>
                    <a:pt x="209" y="118"/>
                    <a:pt x="203" y="127"/>
                  </a:cubicBezTo>
                  <a:cubicBezTo>
                    <a:pt x="197" y="138"/>
                    <a:pt x="202" y="149"/>
                    <a:pt x="211" y="156"/>
                  </a:cubicBezTo>
                  <a:close/>
                  <a:moveTo>
                    <a:pt x="140" y="470"/>
                  </a:moveTo>
                  <a:cubicBezTo>
                    <a:pt x="102" y="469"/>
                    <a:pt x="65" y="460"/>
                    <a:pt x="27" y="457"/>
                  </a:cubicBezTo>
                  <a:cubicBezTo>
                    <a:pt x="0" y="455"/>
                    <a:pt x="0" y="497"/>
                    <a:pt x="27" y="500"/>
                  </a:cubicBezTo>
                  <a:cubicBezTo>
                    <a:pt x="65" y="503"/>
                    <a:pt x="102" y="511"/>
                    <a:pt x="140" y="512"/>
                  </a:cubicBezTo>
                  <a:cubicBezTo>
                    <a:pt x="168" y="513"/>
                    <a:pt x="167" y="470"/>
                    <a:pt x="140" y="470"/>
                  </a:cubicBezTo>
                  <a:close/>
                  <a:moveTo>
                    <a:pt x="252" y="797"/>
                  </a:moveTo>
                  <a:cubicBezTo>
                    <a:pt x="230" y="852"/>
                    <a:pt x="186" y="924"/>
                    <a:pt x="249" y="969"/>
                  </a:cubicBezTo>
                  <a:cubicBezTo>
                    <a:pt x="271" y="985"/>
                    <a:pt x="292" y="948"/>
                    <a:pt x="270" y="932"/>
                  </a:cubicBezTo>
                  <a:cubicBezTo>
                    <a:pt x="235" y="907"/>
                    <a:pt x="282" y="837"/>
                    <a:pt x="293" y="808"/>
                  </a:cubicBezTo>
                  <a:cubicBezTo>
                    <a:pt x="303" y="783"/>
                    <a:pt x="261" y="772"/>
                    <a:pt x="252" y="7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27"/>
            <p:cNvSpPr>
              <a:spLocks noEditPoints="1"/>
            </p:cNvSpPr>
            <p:nvPr/>
          </p:nvSpPr>
          <p:spPr bwMode="auto">
            <a:xfrm>
              <a:off x="2330" y="1386"/>
              <a:ext cx="860" cy="1016"/>
            </a:xfrm>
            <a:custGeom>
              <a:avLst/>
              <a:gdLst>
                <a:gd name="T0" fmla="*/ 360 w 440"/>
                <a:gd name="T1" fmla="*/ 29 h 520"/>
                <a:gd name="T2" fmla="*/ 274 w 440"/>
                <a:gd name="T3" fmla="*/ 202 h 520"/>
                <a:gd name="T4" fmla="*/ 219 w 440"/>
                <a:gd name="T5" fmla="*/ 6 h 520"/>
                <a:gd name="T6" fmla="*/ 205 w 440"/>
                <a:gd name="T7" fmla="*/ 247 h 520"/>
                <a:gd name="T8" fmla="*/ 186 w 440"/>
                <a:gd name="T9" fmla="*/ 227 h 520"/>
                <a:gd name="T10" fmla="*/ 73 w 440"/>
                <a:gd name="T11" fmla="*/ 77 h 520"/>
                <a:gd name="T12" fmla="*/ 46 w 440"/>
                <a:gd name="T13" fmla="*/ 236 h 520"/>
                <a:gd name="T14" fmla="*/ 162 w 440"/>
                <a:gd name="T15" fmla="*/ 463 h 520"/>
                <a:gd name="T16" fmla="*/ 204 w 440"/>
                <a:gd name="T17" fmla="*/ 309 h 520"/>
                <a:gd name="T18" fmla="*/ 230 w 440"/>
                <a:gd name="T19" fmla="*/ 281 h 520"/>
                <a:gd name="T20" fmla="*/ 268 w 440"/>
                <a:gd name="T21" fmla="*/ 312 h 520"/>
                <a:gd name="T22" fmla="*/ 363 w 440"/>
                <a:gd name="T23" fmla="*/ 518 h 520"/>
                <a:gd name="T24" fmla="*/ 346 w 440"/>
                <a:gd name="T25" fmla="*/ 465 h 520"/>
                <a:gd name="T26" fmla="*/ 312 w 440"/>
                <a:gd name="T27" fmla="*/ 336 h 520"/>
                <a:gd name="T28" fmla="*/ 311 w 440"/>
                <a:gd name="T29" fmla="*/ 322 h 520"/>
                <a:gd name="T30" fmla="*/ 431 w 440"/>
                <a:gd name="T31" fmla="*/ 150 h 520"/>
                <a:gd name="T32" fmla="*/ 54 w 440"/>
                <a:gd name="T33" fmla="*/ 116 h 520"/>
                <a:gd name="T34" fmla="*/ 54 w 440"/>
                <a:gd name="T35" fmla="*/ 116 h 520"/>
                <a:gd name="T36" fmla="*/ 57 w 440"/>
                <a:gd name="T37" fmla="*/ 116 h 520"/>
                <a:gd name="T38" fmla="*/ 57 w 440"/>
                <a:gd name="T39" fmla="*/ 116 h 520"/>
                <a:gd name="T40" fmla="*/ 132 w 440"/>
                <a:gd name="T41" fmla="*/ 187 h 520"/>
                <a:gd name="T42" fmla="*/ 98 w 440"/>
                <a:gd name="T43" fmla="*/ 233 h 520"/>
                <a:gd name="T44" fmla="*/ 270 w 440"/>
                <a:gd name="T45" fmla="*/ 219 h 520"/>
                <a:gd name="T46" fmla="*/ 258 w 440"/>
                <a:gd name="T47" fmla="*/ 250 h 520"/>
                <a:gd name="T48" fmla="*/ 270 w 440"/>
                <a:gd name="T49" fmla="*/ 219 h 520"/>
                <a:gd name="T50" fmla="*/ 233 w 440"/>
                <a:gd name="T51" fmla="*/ 117 h 520"/>
                <a:gd name="T52" fmla="*/ 214 w 440"/>
                <a:gd name="T53" fmla="*/ 58 h 520"/>
                <a:gd name="T54" fmla="*/ 355 w 440"/>
                <a:gd name="T55" fmla="*/ 248 h 520"/>
                <a:gd name="T56" fmla="*/ 319 w 440"/>
                <a:gd name="T57" fmla="*/ 196 h 520"/>
                <a:gd name="T58" fmla="*/ 375 w 440"/>
                <a:gd name="T59" fmla="*/ 71 h 520"/>
                <a:gd name="T60" fmla="*/ 390 w 440"/>
                <a:gd name="T61" fmla="*/ 64 h 520"/>
                <a:gd name="T62" fmla="*/ 392 w 440"/>
                <a:gd name="T63" fmla="*/ 9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 h="520">
                  <a:moveTo>
                    <a:pt x="428" y="49"/>
                  </a:moveTo>
                  <a:cubicBezTo>
                    <a:pt x="417" y="21"/>
                    <a:pt x="385" y="13"/>
                    <a:pt x="360" y="29"/>
                  </a:cubicBezTo>
                  <a:cubicBezTo>
                    <a:pt x="334" y="45"/>
                    <a:pt x="319" y="77"/>
                    <a:pt x="307" y="104"/>
                  </a:cubicBezTo>
                  <a:cubicBezTo>
                    <a:pt x="293" y="135"/>
                    <a:pt x="282" y="168"/>
                    <a:pt x="274" y="202"/>
                  </a:cubicBezTo>
                  <a:cubicBezTo>
                    <a:pt x="276" y="187"/>
                    <a:pt x="277" y="173"/>
                    <a:pt x="278" y="159"/>
                  </a:cubicBezTo>
                  <a:cubicBezTo>
                    <a:pt x="279" y="109"/>
                    <a:pt x="269" y="33"/>
                    <a:pt x="219" y="6"/>
                  </a:cubicBezTo>
                  <a:cubicBezTo>
                    <a:pt x="208" y="0"/>
                    <a:pt x="197" y="5"/>
                    <a:pt x="190" y="14"/>
                  </a:cubicBezTo>
                  <a:cubicBezTo>
                    <a:pt x="140" y="80"/>
                    <a:pt x="165" y="181"/>
                    <a:pt x="205" y="247"/>
                  </a:cubicBezTo>
                  <a:cubicBezTo>
                    <a:pt x="201" y="250"/>
                    <a:pt x="197" y="252"/>
                    <a:pt x="193" y="254"/>
                  </a:cubicBezTo>
                  <a:cubicBezTo>
                    <a:pt x="191" y="245"/>
                    <a:pt x="188" y="236"/>
                    <a:pt x="186" y="227"/>
                  </a:cubicBezTo>
                  <a:cubicBezTo>
                    <a:pt x="180" y="201"/>
                    <a:pt x="174" y="174"/>
                    <a:pt x="163" y="150"/>
                  </a:cubicBezTo>
                  <a:cubicBezTo>
                    <a:pt x="146" y="111"/>
                    <a:pt x="114" y="86"/>
                    <a:pt x="73" y="77"/>
                  </a:cubicBezTo>
                  <a:cubicBezTo>
                    <a:pt x="51" y="71"/>
                    <a:pt x="28" y="75"/>
                    <a:pt x="19" y="98"/>
                  </a:cubicBezTo>
                  <a:cubicBezTo>
                    <a:pt x="0" y="142"/>
                    <a:pt x="21" y="199"/>
                    <a:pt x="46" y="236"/>
                  </a:cubicBezTo>
                  <a:cubicBezTo>
                    <a:pt x="73" y="277"/>
                    <a:pt x="114" y="301"/>
                    <a:pt x="160" y="301"/>
                  </a:cubicBezTo>
                  <a:cubicBezTo>
                    <a:pt x="170" y="355"/>
                    <a:pt x="175" y="410"/>
                    <a:pt x="162" y="463"/>
                  </a:cubicBezTo>
                  <a:cubicBezTo>
                    <a:pt x="156" y="490"/>
                    <a:pt x="197" y="501"/>
                    <a:pt x="203" y="475"/>
                  </a:cubicBezTo>
                  <a:cubicBezTo>
                    <a:pt x="216" y="420"/>
                    <a:pt x="213" y="364"/>
                    <a:pt x="204" y="309"/>
                  </a:cubicBezTo>
                  <a:cubicBezTo>
                    <a:pt x="203" y="304"/>
                    <a:pt x="202" y="299"/>
                    <a:pt x="201" y="295"/>
                  </a:cubicBezTo>
                  <a:cubicBezTo>
                    <a:pt x="212" y="291"/>
                    <a:pt x="222" y="287"/>
                    <a:pt x="230" y="281"/>
                  </a:cubicBezTo>
                  <a:cubicBezTo>
                    <a:pt x="241" y="293"/>
                    <a:pt x="254" y="304"/>
                    <a:pt x="268" y="311"/>
                  </a:cubicBezTo>
                  <a:cubicBezTo>
                    <a:pt x="268" y="312"/>
                    <a:pt x="268" y="312"/>
                    <a:pt x="268" y="312"/>
                  </a:cubicBezTo>
                  <a:cubicBezTo>
                    <a:pt x="270" y="357"/>
                    <a:pt x="275" y="404"/>
                    <a:pt x="290" y="447"/>
                  </a:cubicBezTo>
                  <a:cubicBezTo>
                    <a:pt x="302" y="481"/>
                    <a:pt x="323" y="515"/>
                    <a:pt x="363" y="518"/>
                  </a:cubicBezTo>
                  <a:cubicBezTo>
                    <a:pt x="390" y="520"/>
                    <a:pt x="390" y="477"/>
                    <a:pt x="363" y="475"/>
                  </a:cubicBezTo>
                  <a:cubicBezTo>
                    <a:pt x="357" y="475"/>
                    <a:pt x="352" y="472"/>
                    <a:pt x="346" y="465"/>
                  </a:cubicBezTo>
                  <a:cubicBezTo>
                    <a:pt x="338" y="456"/>
                    <a:pt x="333" y="443"/>
                    <a:pt x="329" y="432"/>
                  </a:cubicBezTo>
                  <a:cubicBezTo>
                    <a:pt x="319" y="402"/>
                    <a:pt x="314" y="369"/>
                    <a:pt x="312" y="336"/>
                  </a:cubicBezTo>
                  <a:cubicBezTo>
                    <a:pt x="311" y="331"/>
                    <a:pt x="311" y="327"/>
                    <a:pt x="310" y="322"/>
                  </a:cubicBezTo>
                  <a:cubicBezTo>
                    <a:pt x="311" y="322"/>
                    <a:pt x="311" y="322"/>
                    <a:pt x="311" y="322"/>
                  </a:cubicBezTo>
                  <a:cubicBezTo>
                    <a:pt x="352" y="321"/>
                    <a:pt x="383" y="285"/>
                    <a:pt x="402" y="252"/>
                  </a:cubicBezTo>
                  <a:cubicBezTo>
                    <a:pt x="419" y="220"/>
                    <a:pt x="427" y="185"/>
                    <a:pt x="431" y="150"/>
                  </a:cubicBezTo>
                  <a:cubicBezTo>
                    <a:pt x="435" y="118"/>
                    <a:pt x="440" y="79"/>
                    <a:pt x="428" y="49"/>
                  </a:cubicBezTo>
                  <a:close/>
                  <a:moveTo>
                    <a:pt x="54" y="116"/>
                  </a:moveTo>
                  <a:cubicBezTo>
                    <a:pt x="54" y="116"/>
                    <a:pt x="54" y="116"/>
                    <a:pt x="54" y="116"/>
                  </a:cubicBezTo>
                  <a:cubicBezTo>
                    <a:pt x="54" y="116"/>
                    <a:pt x="54" y="116"/>
                    <a:pt x="54" y="116"/>
                  </a:cubicBezTo>
                  <a:close/>
                  <a:moveTo>
                    <a:pt x="61" y="169"/>
                  </a:moveTo>
                  <a:cubicBezTo>
                    <a:pt x="55" y="151"/>
                    <a:pt x="52" y="130"/>
                    <a:pt x="57" y="116"/>
                  </a:cubicBezTo>
                  <a:cubicBezTo>
                    <a:pt x="57" y="116"/>
                    <a:pt x="57" y="116"/>
                    <a:pt x="57" y="116"/>
                  </a:cubicBezTo>
                  <a:cubicBezTo>
                    <a:pt x="57" y="116"/>
                    <a:pt x="57" y="116"/>
                    <a:pt x="57" y="116"/>
                  </a:cubicBezTo>
                  <a:cubicBezTo>
                    <a:pt x="72" y="117"/>
                    <a:pt x="91" y="127"/>
                    <a:pt x="102" y="136"/>
                  </a:cubicBezTo>
                  <a:cubicBezTo>
                    <a:pt x="118" y="149"/>
                    <a:pt x="126" y="168"/>
                    <a:pt x="132" y="187"/>
                  </a:cubicBezTo>
                  <a:cubicBezTo>
                    <a:pt x="138" y="211"/>
                    <a:pt x="144" y="234"/>
                    <a:pt x="150" y="258"/>
                  </a:cubicBezTo>
                  <a:cubicBezTo>
                    <a:pt x="130" y="255"/>
                    <a:pt x="111" y="246"/>
                    <a:pt x="98" y="233"/>
                  </a:cubicBezTo>
                  <a:cubicBezTo>
                    <a:pt x="80" y="216"/>
                    <a:pt x="68" y="193"/>
                    <a:pt x="61" y="169"/>
                  </a:cubicBezTo>
                  <a:close/>
                  <a:moveTo>
                    <a:pt x="270" y="219"/>
                  </a:moveTo>
                  <a:cubicBezTo>
                    <a:pt x="268" y="232"/>
                    <a:pt x="267" y="245"/>
                    <a:pt x="266" y="258"/>
                  </a:cubicBezTo>
                  <a:cubicBezTo>
                    <a:pt x="263" y="256"/>
                    <a:pt x="261" y="253"/>
                    <a:pt x="258" y="250"/>
                  </a:cubicBezTo>
                  <a:cubicBezTo>
                    <a:pt x="258" y="249"/>
                    <a:pt x="259" y="248"/>
                    <a:pt x="259" y="248"/>
                  </a:cubicBezTo>
                  <a:cubicBezTo>
                    <a:pt x="264" y="239"/>
                    <a:pt x="267" y="229"/>
                    <a:pt x="270" y="219"/>
                  </a:cubicBezTo>
                  <a:close/>
                  <a:moveTo>
                    <a:pt x="214" y="58"/>
                  </a:moveTo>
                  <a:cubicBezTo>
                    <a:pt x="225" y="75"/>
                    <a:pt x="230" y="99"/>
                    <a:pt x="233" y="117"/>
                  </a:cubicBezTo>
                  <a:cubicBezTo>
                    <a:pt x="237" y="145"/>
                    <a:pt x="237" y="176"/>
                    <a:pt x="230" y="204"/>
                  </a:cubicBezTo>
                  <a:cubicBezTo>
                    <a:pt x="209" y="162"/>
                    <a:pt x="195" y="104"/>
                    <a:pt x="214" y="58"/>
                  </a:cubicBezTo>
                  <a:close/>
                  <a:moveTo>
                    <a:pt x="389" y="150"/>
                  </a:moveTo>
                  <a:cubicBezTo>
                    <a:pt x="385" y="185"/>
                    <a:pt x="374" y="219"/>
                    <a:pt x="355" y="248"/>
                  </a:cubicBezTo>
                  <a:cubicBezTo>
                    <a:pt x="344" y="264"/>
                    <a:pt x="327" y="278"/>
                    <a:pt x="309" y="279"/>
                  </a:cubicBezTo>
                  <a:cubicBezTo>
                    <a:pt x="309" y="250"/>
                    <a:pt x="311" y="222"/>
                    <a:pt x="319" y="196"/>
                  </a:cubicBezTo>
                  <a:cubicBezTo>
                    <a:pt x="327" y="165"/>
                    <a:pt x="338" y="135"/>
                    <a:pt x="352" y="107"/>
                  </a:cubicBezTo>
                  <a:cubicBezTo>
                    <a:pt x="359" y="94"/>
                    <a:pt x="366" y="82"/>
                    <a:pt x="375" y="71"/>
                  </a:cubicBezTo>
                  <a:cubicBezTo>
                    <a:pt x="378" y="68"/>
                    <a:pt x="382" y="65"/>
                    <a:pt x="386" y="63"/>
                  </a:cubicBezTo>
                  <a:cubicBezTo>
                    <a:pt x="387" y="62"/>
                    <a:pt x="387" y="63"/>
                    <a:pt x="390" y="64"/>
                  </a:cubicBezTo>
                  <a:cubicBezTo>
                    <a:pt x="385" y="62"/>
                    <a:pt x="390" y="69"/>
                    <a:pt x="390" y="72"/>
                  </a:cubicBezTo>
                  <a:cubicBezTo>
                    <a:pt x="392" y="79"/>
                    <a:pt x="392" y="86"/>
                    <a:pt x="392" y="94"/>
                  </a:cubicBezTo>
                  <a:cubicBezTo>
                    <a:pt x="393" y="112"/>
                    <a:pt x="391" y="131"/>
                    <a:pt x="389" y="1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 name="Freeform 28"/>
            <p:cNvSpPr>
              <a:spLocks/>
            </p:cNvSpPr>
            <p:nvPr/>
          </p:nvSpPr>
          <p:spPr bwMode="auto">
            <a:xfrm>
              <a:off x="2091" y="960"/>
              <a:ext cx="1355" cy="1559"/>
            </a:xfrm>
            <a:custGeom>
              <a:avLst/>
              <a:gdLst>
                <a:gd name="T0" fmla="*/ 536 w 693"/>
                <a:gd name="T1" fmla="*/ 734 h 798"/>
                <a:gd name="T2" fmla="*/ 560 w 693"/>
                <a:gd name="T3" fmla="*/ 561 h 798"/>
                <a:gd name="T4" fmla="*/ 617 w 693"/>
                <a:gd name="T5" fmla="*/ 459 h 798"/>
                <a:gd name="T6" fmla="*/ 667 w 693"/>
                <a:gd name="T7" fmla="*/ 209 h 798"/>
                <a:gd name="T8" fmla="*/ 511 w 693"/>
                <a:gd name="T9" fmla="*/ 56 h 798"/>
                <a:gd name="T10" fmla="*/ 285 w 693"/>
                <a:gd name="T11" fmla="*/ 4 h 798"/>
                <a:gd name="T12" fmla="*/ 77 w 693"/>
                <a:gd name="T13" fmla="*/ 82 h 798"/>
                <a:gd name="T14" fmla="*/ 4 w 693"/>
                <a:gd name="T15" fmla="*/ 295 h 798"/>
                <a:gd name="T16" fmla="*/ 36 w 693"/>
                <a:gd name="T17" fmla="*/ 420 h 798"/>
                <a:gd name="T18" fmla="*/ 116 w 693"/>
                <a:gd name="T19" fmla="*/ 528 h 798"/>
                <a:gd name="T20" fmla="*/ 183 w 693"/>
                <a:gd name="T21" fmla="*/ 626 h 798"/>
                <a:gd name="T22" fmla="*/ 166 w 693"/>
                <a:gd name="T23" fmla="*/ 746 h 798"/>
                <a:gd name="T24" fmla="*/ 196 w 693"/>
                <a:gd name="T25" fmla="*/ 776 h 798"/>
                <a:gd name="T26" fmla="*/ 235 w 693"/>
                <a:gd name="T27" fmla="*/ 645 h 798"/>
                <a:gd name="T28" fmla="*/ 178 w 693"/>
                <a:gd name="T29" fmla="*/ 540 h 798"/>
                <a:gd name="T30" fmla="*/ 88 w 693"/>
                <a:gd name="T31" fmla="*/ 424 h 798"/>
                <a:gd name="T32" fmla="*/ 46 w 693"/>
                <a:gd name="T33" fmla="*/ 290 h 798"/>
                <a:gd name="T34" fmla="*/ 142 w 693"/>
                <a:gd name="T35" fmla="*/ 82 h 798"/>
                <a:gd name="T36" fmla="*/ 371 w 693"/>
                <a:gd name="T37" fmla="*/ 57 h 798"/>
                <a:gd name="T38" fmla="*/ 555 w 693"/>
                <a:gd name="T39" fmla="*/ 129 h 798"/>
                <a:gd name="T40" fmla="*/ 615 w 693"/>
                <a:gd name="T41" fmla="*/ 194 h 798"/>
                <a:gd name="T42" fmla="*/ 633 w 693"/>
                <a:gd name="T43" fmla="*/ 295 h 798"/>
                <a:gd name="T44" fmla="*/ 552 w 693"/>
                <a:gd name="T45" fmla="*/ 481 h 798"/>
                <a:gd name="T46" fmla="*/ 494 w 693"/>
                <a:gd name="T47" fmla="*/ 734 h 798"/>
                <a:gd name="T48" fmla="*/ 536 w 693"/>
                <a:gd name="T49" fmla="*/ 73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3" h="798">
                  <a:moveTo>
                    <a:pt x="536" y="734"/>
                  </a:moveTo>
                  <a:cubicBezTo>
                    <a:pt x="533" y="675"/>
                    <a:pt x="539" y="617"/>
                    <a:pt x="560" y="561"/>
                  </a:cubicBezTo>
                  <a:cubicBezTo>
                    <a:pt x="573" y="524"/>
                    <a:pt x="596" y="492"/>
                    <a:pt x="617" y="459"/>
                  </a:cubicBezTo>
                  <a:cubicBezTo>
                    <a:pt x="664" y="386"/>
                    <a:pt x="693" y="295"/>
                    <a:pt x="667" y="209"/>
                  </a:cubicBezTo>
                  <a:cubicBezTo>
                    <a:pt x="646" y="135"/>
                    <a:pt x="578" y="86"/>
                    <a:pt x="511" y="56"/>
                  </a:cubicBezTo>
                  <a:cubicBezTo>
                    <a:pt x="440" y="25"/>
                    <a:pt x="362" y="8"/>
                    <a:pt x="285" y="4"/>
                  </a:cubicBezTo>
                  <a:cubicBezTo>
                    <a:pt x="207" y="0"/>
                    <a:pt x="131" y="25"/>
                    <a:pt x="77" y="82"/>
                  </a:cubicBezTo>
                  <a:cubicBezTo>
                    <a:pt x="23" y="138"/>
                    <a:pt x="0" y="219"/>
                    <a:pt x="4" y="295"/>
                  </a:cubicBezTo>
                  <a:cubicBezTo>
                    <a:pt x="6" y="338"/>
                    <a:pt x="17" y="382"/>
                    <a:pt x="36" y="420"/>
                  </a:cubicBezTo>
                  <a:cubicBezTo>
                    <a:pt x="56" y="460"/>
                    <a:pt x="88" y="493"/>
                    <a:pt x="116" y="528"/>
                  </a:cubicBezTo>
                  <a:cubicBezTo>
                    <a:pt x="141" y="558"/>
                    <a:pt x="165" y="592"/>
                    <a:pt x="183" y="626"/>
                  </a:cubicBezTo>
                  <a:cubicBezTo>
                    <a:pt x="206" y="669"/>
                    <a:pt x="194" y="710"/>
                    <a:pt x="166" y="746"/>
                  </a:cubicBezTo>
                  <a:cubicBezTo>
                    <a:pt x="149" y="767"/>
                    <a:pt x="179" y="798"/>
                    <a:pt x="196" y="776"/>
                  </a:cubicBezTo>
                  <a:cubicBezTo>
                    <a:pt x="226" y="737"/>
                    <a:pt x="246" y="695"/>
                    <a:pt x="235" y="645"/>
                  </a:cubicBezTo>
                  <a:cubicBezTo>
                    <a:pt x="227" y="605"/>
                    <a:pt x="200" y="572"/>
                    <a:pt x="178" y="540"/>
                  </a:cubicBezTo>
                  <a:cubicBezTo>
                    <a:pt x="151" y="499"/>
                    <a:pt x="115" y="465"/>
                    <a:pt x="88" y="424"/>
                  </a:cubicBezTo>
                  <a:cubicBezTo>
                    <a:pt x="61" y="385"/>
                    <a:pt x="48" y="338"/>
                    <a:pt x="46" y="290"/>
                  </a:cubicBezTo>
                  <a:cubicBezTo>
                    <a:pt x="42" y="210"/>
                    <a:pt x="74" y="127"/>
                    <a:pt x="142" y="82"/>
                  </a:cubicBezTo>
                  <a:cubicBezTo>
                    <a:pt x="210" y="36"/>
                    <a:pt x="295" y="43"/>
                    <a:pt x="371" y="57"/>
                  </a:cubicBezTo>
                  <a:cubicBezTo>
                    <a:pt x="436" y="70"/>
                    <a:pt x="500" y="91"/>
                    <a:pt x="555" y="129"/>
                  </a:cubicBezTo>
                  <a:cubicBezTo>
                    <a:pt x="580" y="146"/>
                    <a:pt x="601" y="168"/>
                    <a:pt x="615" y="194"/>
                  </a:cubicBezTo>
                  <a:cubicBezTo>
                    <a:pt x="633" y="225"/>
                    <a:pt x="635" y="261"/>
                    <a:pt x="633" y="295"/>
                  </a:cubicBezTo>
                  <a:cubicBezTo>
                    <a:pt x="630" y="366"/>
                    <a:pt x="589" y="423"/>
                    <a:pt x="552" y="481"/>
                  </a:cubicBezTo>
                  <a:cubicBezTo>
                    <a:pt x="504" y="556"/>
                    <a:pt x="489" y="647"/>
                    <a:pt x="494" y="734"/>
                  </a:cubicBezTo>
                  <a:cubicBezTo>
                    <a:pt x="496" y="762"/>
                    <a:pt x="538" y="762"/>
                    <a:pt x="536" y="7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29"/>
            <p:cNvSpPr>
              <a:spLocks noEditPoints="1"/>
            </p:cNvSpPr>
            <p:nvPr/>
          </p:nvSpPr>
          <p:spPr bwMode="auto">
            <a:xfrm>
              <a:off x="2431" y="2293"/>
              <a:ext cx="659" cy="746"/>
            </a:xfrm>
            <a:custGeom>
              <a:avLst/>
              <a:gdLst>
                <a:gd name="T0" fmla="*/ 335 w 337"/>
                <a:gd name="T1" fmla="*/ 82 h 382"/>
                <a:gd name="T2" fmla="*/ 327 w 337"/>
                <a:gd name="T3" fmla="*/ 19 h 382"/>
                <a:gd name="T4" fmla="*/ 326 w 337"/>
                <a:gd name="T5" fmla="*/ 18 h 382"/>
                <a:gd name="T6" fmla="*/ 293 w 337"/>
                <a:gd name="T7" fmla="*/ 7 h 382"/>
                <a:gd name="T8" fmla="*/ 74 w 337"/>
                <a:gd name="T9" fmla="*/ 42 h 382"/>
                <a:gd name="T10" fmla="*/ 92 w 337"/>
                <a:gd name="T11" fmla="*/ 73 h 382"/>
                <a:gd name="T12" fmla="*/ 290 w 337"/>
                <a:gd name="T13" fmla="*/ 43 h 382"/>
                <a:gd name="T14" fmla="*/ 294 w 337"/>
                <a:gd name="T15" fmla="*/ 88 h 382"/>
                <a:gd name="T16" fmla="*/ 292 w 337"/>
                <a:gd name="T17" fmla="*/ 88 h 382"/>
                <a:gd name="T18" fmla="*/ 58 w 337"/>
                <a:gd name="T19" fmla="*/ 94 h 382"/>
                <a:gd name="T20" fmla="*/ 58 w 337"/>
                <a:gd name="T21" fmla="*/ 94 h 382"/>
                <a:gd name="T22" fmla="*/ 48 w 337"/>
                <a:gd name="T23" fmla="*/ 58 h 382"/>
                <a:gd name="T24" fmla="*/ 7 w 337"/>
                <a:gd name="T25" fmla="*/ 69 h 382"/>
                <a:gd name="T26" fmla="*/ 123 w 337"/>
                <a:gd name="T27" fmla="*/ 338 h 382"/>
                <a:gd name="T28" fmla="*/ 281 w 337"/>
                <a:gd name="T29" fmla="*/ 348 h 382"/>
                <a:gd name="T30" fmla="*/ 318 w 337"/>
                <a:gd name="T31" fmla="*/ 278 h 382"/>
                <a:gd name="T32" fmla="*/ 334 w 337"/>
                <a:gd name="T33" fmla="*/ 179 h 382"/>
                <a:gd name="T34" fmla="*/ 335 w 337"/>
                <a:gd name="T35" fmla="*/ 82 h 382"/>
                <a:gd name="T36" fmla="*/ 292 w 337"/>
                <a:gd name="T37" fmla="*/ 124 h 382"/>
                <a:gd name="T38" fmla="*/ 294 w 337"/>
                <a:gd name="T39" fmla="*/ 124 h 382"/>
                <a:gd name="T40" fmla="*/ 294 w 337"/>
                <a:gd name="T41" fmla="*/ 138 h 382"/>
                <a:gd name="T42" fmla="*/ 80 w 337"/>
                <a:gd name="T43" fmla="*/ 165 h 382"/>
                <a:gd name="T44" fmla="*/ 72 w 337"/>
                <a:gd name="T45" fmla="*/ 168 h 382"/>
                <a:gd name="T46" fmla="*/ 65 w 337"/>
                <a:gd name="T47" fmla="*/ 131 h 382"/>
                <a:gd name="T48" fmla="*/ 292 w 337"/>
                <a:gd name="T49" fmla="*/ 124 h 382"/>
                <a:gd name="T50" fmla="*/ 85 w 337"/>
                <a:gd name="T51" fmla="*/ 219 h 382"/>
                <a:gd name="T52" fmla="*/ 82 w 337"/>
                <a:gd name="T53" fmla="*/ 210 h 382"/>
                <a:gd name="T54" fmla="*/ 80 w 337"/>
                <a:gd name="T55" fmla="*/ 202 h 382"/>
                <a:gd name="T56" fmla="*/ 292 w 337"/>
                <a:gd name="T57" fmla="*/ 175 h 382"/>
                <a:gd name="T58" fmla="*/ 290 w 337"/>
                <a:gd name="T59" fmla="*/ 198 h 382"/>
                <a:gd name="T60" fmla="*/ 264 w 337"/>
                <a:gd name="T61" fmla="*/ 186 h 382"/>
                <a:gd name="T62" fmla="*/ 89 w 337"/>
                <a:gd name="T63" fmla="*/ 218 h 382"/>
                <a:gd name="T64" fmla="*/ 85 w 337"/>
                <a:gd name="T65" fmla="*/ 219 h 382"/>
                <a:gd name="T66" fmla="*/ 226 w 337"/>
                <a:gd name="T67" fmla="*/ 322 h 382"/>
                <a:gd name="T68" fmla="*/ 149 w 337"/>
                <a:gd name="T69" fmla="*/ 304 h 382"/>
                <a:gd name="T70" fmla="*/ 143 w 337"/>
                <a:gd name="T71" fmla="*/ 301 h 382"/>
                <a:gd name="T72" fmla="*/ 197 w 337"/>
                <a:gd name="T73" fmla="*/ 300 h 382"/>
                <a:gd name="T74" fmla="*/ 276 w 337"/>
                <a:gd name="T75" fmla="*/ 273 h 382"/>
                <a:gd name="T76" fmla="*/ 258 w 337"/>
                <a:gd name="T77" fmla="*/ 311 h 382"/>
                <a:gd name="T78" fmla="*/ 226 w 337"/>
                <a:gd name="T79" fmla="*/ 322 h 382"/>
                <a:gd name="T80" fmla="*/ 283 w 337"/>
                <a:gd name="T81" fmla="*/ 251 h 382"/>
                <a:gd name="T82" fmla="*/ 254 w 337"/>
                <a:gd name="T83" fmla="*/ 245 h 382"/>
                <a:gd name="T84" fmla="*/ 182 w 337"/>
                <a:gd name="T85" fmla="*/ 264 h 382"/>
                <a:gd name="T86" fmla="*/ 105 w 337"/>
                <a:gd name="T87" fmla="*/ 263 h 382"/>
                <a:gd name="T88" fmla="*/ 100 w 337"/>
                <a:gd name="T89" fmla="*/ 255 h 382"/>
                <a:gd name="T90" fmla="*/ 185 w 337"/>
                <a:gd name="T91" fmla="*/ 248 h 382"/>
                <a:gd name="T92" fmla="*/ 283 w 337"/>
                <a:gd name="T93" fmla="*/ 217 h 382"/>
                <a:gd name="T94" fmla="*/ 289 w 337"/>
                <a:gd name="T95" fmla="*/ 208 h 382"/>
                <a:gd name="T96" fmla="*/ 283 w 337"/>
                <a:gd name="T97" fmla="*/ 25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382">
                  <a:moveTo>
                    <a:pt x="335" y="82"/>
                  </a:moveTo>
                  <a:cubicBezTo>
                    <a:pt x="334" y="61"/>
                    <a:pt x="333" y="39"/>
                    <a:pt x="327" y="19"/>
                  </a:cubicBezTo>
                  <a:cubicBezTo>
                    <a:pt x="326" y="18"/>
                    <a:pt x="326" y="18"/>
                    <a:pt x="326" y="18"/>
                  </a:cubicBezTo>
                  <a:cubicBezTo>
                    <a:pt x="321" y="2"/>
                    <a:pt x="303" y="0"/>
                    <a:pt x="293" y="7"/>
                  </a:cubicBezTo>
                  <a:cubicBezTo>
                    <a:pt x="219" y="12"/>
                    <a:pt x="143" y="12"/>
                    <a:pt x="74" y="42"/>
                  </a:cubicBezTo>
                  <a:cubicBezTo>
                    <a:pt x="52" y="51"/>
                    <a:pt x="71" y="82"/>
                    <a:pt x="92" y="73"/>
                  </a:cubicBezTo>
                  <a:cubicBezTo>
                    <a:pt x="154" y="47"/>
                    <a:pt x="224" y="48"/>
                    <a:pt x="290" y="43"/>
                  </a:cubicBezTo>
                  <a:cubicBezTo>
                    <a:pt x="293" y="57"/>
                    <a:pt x="294" y="73"/>
                    <a:pt x="294" y="88"/>
                  </a:cubicBezTo>
                  <a:cubicBezTo>
                    <a:pt x="294" y="88"/>
                    <a:pt x="293" y="88"/>
                    <a:pt x="292" y="88"/>
                  </a:cubicBezTo>
                  <a:cubicBezTo>
                    <a:pt x="214" y="83"/>
                    <a:pt x="136" y="94"/>
                    <a:pt x="58" y="94"/>
                  </a:cubicBezTo>
                  <a:cubicBezTo>
                    <a:pt x="58" y="94"/>
                    <a:pt x="58" y="94"/>
                    <a:pt x="58" y="94"/>
                  </a:cubicBezTo>
                  <a:cubicBezTo>
                    <a:pt x="55" y="82"/>
                    <a:pt x="52" y="70"/>
                    <a:pt x="48" y="58"/>
                  </a:cubicBezTo>
                  <a:cubicBezTo>
                    <a:pt x="41" y="32"/>
                    <a:pt x="0" y="43"/>
                    <a:pt x="7" y="69"/>
                  </a:cubicBezTo>
                  <a:cubicBezTo>
                    <a:pt x="35" y="162"/>
                    <a:pt x="29" y="284"/>
                    <a:pt x="123" y="338"/>
                  </a:cubicBezTo>
                  <a:cubicBezTo>
                    <a:pt x="165" y="362"/>
                    <a:pt x="240" y="382"/>
                    <a:pt x="281" y="348"/>
                  </a:cubicBezTo>
                  <a:cubicBezTo>
                    <a:pt x="301" y="331"/>
                    <a:pt x="311" y="303"/>
                    <a:pt x="318" y="278"/>
                  </a:cubicBezTo>
                  <a:cubicBezTo>
                    <a:pt x="328" y="246"/>
                    <a:pt x="331" y="212"/>
                    <a:pt x="334" y="179"/>
                  </a:cubicBezTo>
                  <a:cubicBezTo>
                    <a:pt x="336" y="147"/>
                    <a:pt x="337" y="114"/>
                    <a:pt x="335" y="82"/>
                  </a:cubicBezTo>
                  <a:close/>
                  <a:moveTo>
                    <a:pt x="292" y="124"/>
                  </a:moveTo>
                  <a:cubicBezTo>
                    <a:pt x="293" y="124"/>
                    <a:pt x="293" y="124"/>
                    <a:pt x="294" y="124"/>
                  </a:cubicBezTo>
                  <a:cubicBezTo>
                    <a:pt x="294" y="129"/>
                    <a:pt x="294" y="133"/>
                    <a:pt x="294" y="138"/>
                  </a:cubicBezTo>
                  <a:cubicBezTo>
                    <a:pt x="222" y="146"/>
                    <a:pt x="151" y="158"/>
                    <a:pt x="80" y="165"/>
                  </a:cubicBezTo>
                  <a:cubicBezTo>
                    <a:pt x="77" y="166"/>
                    <a:pt x="74" y="166"/>
                    <a:pt x="72" y="168"/>
                  </a:cubicBezTo>
                  <a:cubicBezTo>
                    <a:pt x="70" y="155"/>
                    <a:pt x="67" y="143"/>
                    <a:pt x="65" y="131"/>
                  </a:cubicBezTo>
                  <a:cubicBezTo>
                    <a:pt x="141" y="130"/>
                    <a:pt x="216" y="120"/>
                    <a:pt x="292" y="124"/>
                  </a:cubicBezTo>
                  <a:close/>
                  <a:moveTo>
                    <a:pt x="85" y="219"/>
                  </a:moveTo>
                  <a:cubicBezTo>
                    <a:pt x="84" y="216"/>
                    <a:pt x="83" y="213"/>
                    <a:pt x="82" y="210"/>
                  </a:cubicBezTo>
                  <a:cubicBezTo>
                    <a:pt x="82" y="207"/>
                    <a:pt x="81" y="204"/>
                    <a:pt x="80" y="202"/>
                  </a:cubicBezTo>
                  <a:cubicBezTo>
                    <a:pt x="151" y="194"/>
                    <a:pt x="221" y="182"/>
                    <a:pt x="292" y="175"/>
                  </a:cubicBezTo>
                  <a:cubicBezTo>
                    <a:pt x="291" y="182"/>
                    <a:pt x="291" y="190"/>
                    <a:pt x="290" y="198"/>
                  </a:cubicBezTo>
                  <a:cubicBezTo>
                    <a:pt x="288" y="187"/>
                    <a:pt x="277" y="177"/>
                    <a:pt x="264" y="186"/>
                  </a:cubicBezTo>
                  <a:cubicBezTo>
                    <a:pt x="217" y="219"/>
                    <a:pt x="145" y="218"/>
                    <a:pt x="89" y="218"/>
                  </a:cubicBezTo>
                  <a:cubicBezTo>
                    <a:pt x="88" y="218"/>
                    <a:pt x="87" y="219"/>
                    <a:pt x="85" y="219"/>
                  </a:cubicBezTo>
                  <a:close/>
                  <a:moveTo>
                    <a:pt x="226" y="322"/>
                  </a:moveTo>
                  <a:cubicBezTo>
                    <a:pt x="200" y="322"/>
                    <a:pt x="173" y="316"/>
                    <a:pt x="149" y="304"/>
                  </a:cubicBezTo>
                  <a:cubicBezTo>
                    <a:pt x="147" y="303"/>
                    <a:pt x="145" y="302"/>
                    <a:pt x="143" y="301"/>
                  </a:cubicBezTo>
                  <a:cubicBezTo>
                    <a:pt x="161" y="301"/>
                    <a:pt x="179" y="301"/>
                    <a:pt x="197" y="300"/>
                  </a:cubicBezTo>
                  <a:cubicBezTo>
                    <a:pt x="224" y="298"/>
                    <a:pt x="256" y="293"/>
                    <a:pt x="276" y="273"/>
                  </a:cubicBezTo>
                  <a:cubicBezTo>
                    <a:pt x="272" y="287"/>
                    <a:pt x="266" y="300"/>
                    <a:pt x="258" y="311"/>
                  </a:cubicBezTo>
                  <a:cubicBezTo>
                    <a:pt x="249" y="323"/>
                    <a:pt x="242" y="323"/>
                    <a:pt x="226" y="322"/>
                  </a:cubicBezTo>
                  <a:close/>
                  <a:moveTo>
                    <a:pt x="283" y="251"/>
                  </a:moveTo>
                  <a:cubicBezTo>
                    <a:pt x="278" y="240"/>
                    <a:pt x="264" y="234"/>
                    <a:pt x="254" y="245"/>
                  </a:cubicBezTo>
                  <a:cubicBezTo>
                    <a:pt x="237" y="263"/>
                    <a:pt x="204" y="263"/>
                    <a:pt x="182" y="264"/>
                  </a:cubicBezTo>
                  <a:cubicBezTo>
                    <a:pt x="156" y="265"/>
                    <a:pt x="131" y="264"/>
                    <a:pt x="105" y="263"/>
                  </a:cubicBezTo>
                  <a:cubicBezTo>
                    <a:pt x="103" y="261"/>
                    <a:pt x="101" y="258"/>
                    <a:pt x="100" y="255"/>
                  </a:cubicBezTo>
                  <a:cubicBezTo>
                    <a:pt x="128" y="254"/>
                    <a:pt x="157" y="252"/>
                    <a:pt x="185" y="248"/>
                  </a:cubicBezTo>
                  <a:cubicBezTo>
                    <a:pt x="219" y="243"/>
                    <a:pt x="255" y="237"/>
                    <a:pt x="283" y="217"/>
                  </a:cubicBezTo>
                  <a:cubicBezTo>
                    <a:pt x="286" y="215"/>
                    <a:pt x="288" y="212"/>
                    <a:pt x="289" y="208"/>
                  </a:cubicBezTo>
                  <a:cubicBezTo>
                    <a:pt x="288" y="223"/>
                    <a:pt x="286" y="237"/>
                    <a:pt x="283" y="25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pic>
        <p:nvPicPr>
          <p:cNvPr id="35" name="Hand Black Marker"/>
          <p:cNvPicPr>
            <a:picLocks noChangeAspect="1"/>
          </p:cNvPicPr>
          <p:nvPr/>
        </p:nvPicPr>
        <p:blipFill rotWithShape="1">
          <a:blip r:embed="rId3" cstate="print">
            <a:extLst>
              <a:ext uri="{28A0092B-C50C-407E-A947-70E740481C1C}">
                <a14:useLocalDpi xmlns:a14="http://schemas.microsoft.com/office/drawing/2010/main" val="0"/>
              </a:ext>
            </a:extLst>
          </a:blip>
          <a:srcRect b="19996"/>
          <a:stretch/>
        </p:blipFill>
        <p:spPr>
          <a:xfrm>
            <a:off x="7894642" y="3363312"/>
            <a:ext cx="2591335" cy="2867698"/>
          </a:xfrm>
          <a:prstGeom prst="rect">
            <a:avLst/>
          </a:prstGeom>
          <a:effectLst>
            <a:outerShdw blurRad="254000" dist="76200" dir="8100000" algn="tr" rotWithShape="0">
              <a:prstClr val="black">
                <a:alpha val="30000"/>
              </a:prstClr>
            </a:outerShdw>
          </a:effectLst>
        </p:spPr>
      </p:pic>
      <p:sp>
        <p:nvSpPr>
          <p:cNvPr id="2" name="Rectangle 1">
            <a:extLst>
              <a:ext uri="{FF2B5EF4-FFF2-40B4-BE49-F238E27FC236}">
                <a16:creationId xmlns:a16="http://schemas.microsoft.com/office/drawing/2014/main" id="{040DD711-1819-4E87-9D2C-AD23CB2A7531}"/>
              </a:ext>
            </a:extLst>
          </p:cNvPr>
          <p:cNvSpPr/>
          <p:nvPr/>
        </p:nvSpPr>
        <p:spPr>
          <a:xfrm>
            <a:off x="587460" y="1857348"/>
            <a:ext cx="6885780" cy="3485570"/>
          </a:xfrm>
          <a:prstGeom prst="rect">
            <a:avLst/>
          </a:prstGeom>
        </p:spPr>
        <p:txBody>
          <a:bodyPr wrap="square">
            <a:spAutoFit/>
          </a:bodyPr>
          <a:lstStyle/>
          <a:p>
            <a:r>
              <a:rPr lang="en-US" sz="2850" dirty="0">
                <a:solidFill>
                  <a:srgbClr val="C00000"/>
                </a:solidFill>
                <a:latin typeface="Chewy" panose="02000000000000000000" pitchFamily="2" charset="0"/>
                <a:ea typeface="Chewy" panose="02000000000000000000" pitchFamily="2" charset="0"/>
              </a:rPr>
              <a:t>Opioid Risk Mitigation</a:t>
            </a:r>
            <a:endParaRPr lang="en-US" sz="2550" dirty="0">
              <a:solidFill>
                <a:srgbClr val="C00000"/>
              </a:solidFill>
              <a:latin typeface="Chewy" panose="020B0604020202020204" charset="0"/>
              <a:ea typeface="Chewy" panose="020B0604020202020204" charset="0"/>
            </a:endParaRPr>
          </a:p>
          <a:p>
            <a:pPr marL="771525" lvl="1" indent="-428625">
              <a:buFont typeface="Arial" panose="020B0604020202020204" pitchFamily="34" charset="0"/>
              <a:buChar char="•"/>
            </a:pPr>
            <a:r>
              <a:rPr lang="en-US" sz="2400" dirty="0">
                <a:solidFill>
                  <a:srgbClr val="C00000"/>
                </a:solidFill>
                <a:latin typeface="Chewy" panose="020B0604020202020204" charset="0"/>
                <a:ea typeface="Chewy" panose="020B0604020202020204" charset="0"/>
              </a:rPr>
              <a:t>Date of last prescription drug monitoring check</a:t>
            </a:r>
          </a:p>
          <a:p>
            <a:pPr marL="771525" lvl="1" indent="-428625">
              <a:buFont typeface="Arial" panose="020B0604020202020204" pitchFamily="34" charset="0"/>
              <a:buChar char="•"/>
            </a:pPr>
            <a:r>
              <a:rPr lang="en-US" sz="2400" dirty="0">
                <a:solidFill>
                  <a:srgbClr val="C00000"/>
                </a:solidFill>
                <a:latin typeface="Chewy" panose="020B0604020202020204" charset="0"/>
                <a:ea typeface="Chewy" panose="020B0604020202020204" charset="0"/>
              </a:rPr>
              <a:t>Last urine drug screen</a:t>
            </a:r>
          </a:p>
          <a:p>
            <a:pPr marL="771525" lvl="1" indent="-428625">
              <a:buFont typeface="Arial" panose="020B0604020202020204" pitchFamily="34" charset="0"/>
              <a:buChar char="•"/>
            </a:pPr>
            <a:r>
              <a:rPr lang="en-US" sz="2400" dirty="0">
                <a:solidFill>
                  <a:srgbClr val="C00000"/>
                </a:solidFill>
                <a:latin typeface="Chewy" panose="020B0604020202020204" charset="0"/>
                <a:ea typeface="Chewy" panose="020B0604020202020204" charset="0"/>
              </a:rPr>
              <a:t>Medication list</a:t>
            </a:r>
          </a:p>
          <a:p>
            <a:pPr marL="771525" lvl="1" indent="-428625">
              <a:buFont typeface="Arial" panose="020B0604020202020204" pitchFamily="34" charset="0"/>
              <a:buChar char="•"/>
            </a:pPr>
            <a:r>
              <a:rPr lang="en-US" sz="2400" dirty="0">
                <a:solidFill>
                  <a:srgbClr val="C00000"/>
                </a:solidFill>
                <a:latin typeface="Chewy" panose="020B0604020202020204" charset="0"/>
                <a:ea typeface="Chewy" panose="020B0604020202020204" charset="0"/>
              </a:rPr>
              <a:t>Clinic visits dates</a:t>
            </a:r>
          </a:p>
          <a:p>
            <a:pPr marL="771525" lvl="1" indent="-428625">
              <a:buFont typeface="Arial" panose="020B0604020202020204" pitchFamily="34" charset="0"/>
              <a:buChar char="•"/>
            </a:pPr>
            <a:r>
              <a:rPr lang="en-US" sz="2400" dirty="0">
                <a:solidFill>
                  <a:srgbClr val="C00000"/>
                </a:solidFill>
                <a:latin typeface="Chewy" panose="020B0604020202020204" charset="0"/>
                <a:ea typeface="Chewy" panose="020B0604020202020204" charset="0"/>
              </a:rPr>
              <a:t>Consent to long term opioid therapy management</a:t>
            </a:r>
          </a:p>
          <a:p>
            <a:pPr marL="1228725" lvl="2" indent="-428625">
              <a:buFont typeface="Arial" panose="020B0604020202020204" pitchFamily="34" charset="0"/>
              <a:buChar char="•"/>
            </a:pPr>
            <a:r>
              <a:rPr lang="en-US" sz="2400" dirty="0">
                <a:solidFill>
                  <a:srgbClr val="C00000"/>
                </a:solidFill>
                <a:latin typeface="Chewy" panose="020B0604020202020204" charset="0"/>
                <a:ea typeface="Chewy" panose="020B0604020202020204" charset="0"/>
              </a:rPr>
              <a:t>Acknowledges discussion, education, and understanding of risk to benefit</a:t>
            </a:r>
          </a:p>
        </p:txBody>
      </p:sp>
      <p:sp>
        <p:nvSpPr>
          <p:cNvPr id="10" name="TextBox 9">
            <a:extLst>
              <a:ext uri="{FF2B5EF4-FFF2-40B4-BE49-F238E27FC236}">
                <a16:creationId xmlns:a16="http://schemas.microsoft.com/office/drawing/2014/main" id="{B24C12C4-0447-4221-851E-FE27AEF31FE5}"/>
              </a:ext>
            </a:extLst>
          </p:cNvPr>
          <p:cNvSpPr txBox="1"/>
          <p:nvPr/>
        </p:nvSpPr>
        <p:spPr>
          <a:xfrm>
            <a:off x="0" y="1017885"/>
            <a:ext cx="8843117" cy="715581"/>
          </a:xfrm>
          <a:prstGeom prst="rect">
            <a:avLst/>
          </a:prstGeom>
          <a:noFill/>
        </p:spPr>
        <p:txBody>
          <a:bodyPr wrap="square" rtlCol="0">
            <a:spAutoFit/>
          </a:bodyPr>
          <a:lstStyle/>
          <a:p>
            <a:pPr algn="ctr"/>
            <a:r>
              <a:rPr lang="en-US" sz="4050" dirty="0">
                <a:latin typeface="Chewy" panose="02000000000000000000" pitchFamily="2" charset="0"/>
                <a:ea typeface="Chewy" panose="02000000000000000000" pitchFamily="2" charset="0"/>
              </a:rPr>
              <a:t> A Practical Opioid Rx Solution </a:t>
            </a:r>
            <a:endParaRPr lang="en-US" sz="2700" dirty="0">
              <a:latin typeface="Chewy" panose="02000000000000000000" pitchFamily="2" charset="0"/>
              <a:ea typeface="Chewy" panose="02000000000000000000" pitchFamily="2" charset="0"/>
            </a:endParaRPr>
          </a:p>
        </p:txBody>
      </p:sp>
    </p:spTree>
    <p:extLst>
      <p:ext uri="{BB962C8B-B14F-4D97-AF65-F5344CB8AC3E}">
        <p14:creationId xmlns:p14="http://schemas.microsoft.com/office/powerpoint/2010/main" val="129779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6439" y="166945"/>
            <a:ext cx="7924800" cy="881610"/>
          </a:xfrm>
        </p:spPr>
        <p:txBody>
          <a:bodyPr>
            <a:normAutofit/>
          </a:bodyPr>
          <a:lstStyle/>
          <a:p>
            <a:r>
              <a:rPr lang="en-US" sz="4000" b="1" dirty="0">
                <a:solidFill>
                  <a:srgbClr val="FF0000"/>
                </a:solidFill>
                <a:latin typeface="Calibri" pitchFamily="34" charset="0"/>
                <a:cs typeface="Arial" pitchFamily="34" charset="0"/>
              </a:rPr>
              <a:t>Scope of the Problem</a:t>
            </a:r>
            <a:endParaRPr lang="en-US" sz="4000" b="1" dirty="0">
              <a:solidFill>
                <a:srgbClr val="FF0000"/>
              </a:solidFill>
            </a:endParaRPr>
          </a:p>
        </p:txBody>
      </p:sp>
      <p:sp>
        <p:nvSpPr>
          <p:cNvPr id="5" name="Content Placeholder 3"/>
          <p:cNvSpPr txBox="1">
            <a:spLocks/>
          </p:cNvSpPr>
          <p:nvPr/>
        </p:nvSpPr>
        <p:spPr>
          <a:xfrm>
            <a:off x="41399" y="1845521"/>
            <a:ext cx="4008087" cy="3904275"/>
          </a:xfrm>
          <a:prstGeom prst="rect">
            <a:avLst/>
          </a:prstGeom>
          <a:solidFill>
            <a:schemeClr val="bg1">
              <a:lumMod val="85000"/>
            </a:schemeClr>
          </a:solidFill>
          <a:ln w="12700">
            <a:solidFill>
              <a:schemeClr val="bg1"/>
            </a:solidFill>
          </a:ln>
          <a:effectLst>
            <a:outerShdw blurRad="50800" dist="38100" dir="8100000" algn="tr" rotWithShape="0">
              <a:prstClr val="black">
                <a:alpha val="40000"/>
              </a:prstClr>
            </a:outerShdw>
          </a:effectLst>
        </p:spPr>
        <p:txBody>
          <a:bodyPr rtlCol="0">
            <a:noAutofit/>
          </a:bodyPr>
          <a:lstStyle>
            <a:lvl1pPr marL="342900" indent="-342900" algn="l" defTabSz="914400" rtl="0" eaLnBrk="1" latinLnBrk="0" hangingPunct="1">
              <a:lnSpc>
                <a:spcPct val="90000"/>
              </a:lnSpc>
              <a:spcBef>
                <a:spcPts val="0"/>
              </a:spcBef>
              <a:spcAft>
                <a:spcPts val="400"/>
              </a:spcAft>
              <a:buClr>
                <a:srgbClr val="E51837"/>
              </a:buClr>
              <a:buSzPct val="80000"/>
              <a:buFont typeface="Wingdings" pitchFamily="2" charset="2"/>
              <a:buChar char="§"/>
              <a:defRPr sz="2800" b="1" kern="1200">
                <a:solidFill>
                  <a:schemeClr val="tx1">
                    <a:lumMod val="75000"/>
                    <a:lumOff val="25000"/>
                  </a:schemeClr>
                </a:solidFill>
                <a:latin typeface="+mj-lt"/>
                <a:ea typeface="+mn-ea"/>
                <a:cs typeface="+mn-cs"/>
              </a:defRPr>
            </a:lvl1pPr>
            <a:lvl2pPr marL="742950" indent="-285750" algn="l" defTabSz="914400" rtl="0" eaLnBrk="1" latinLnBrk="0" hangingPunct="1">
              <a:lnSpc>
                <a:spcPct val="90000"/>
              </a:lnSpc>
              <a:spcBef>
                <a:spcPts val="0"/>
              </a:spcBef>
              <a:spcAft>
                <a:spcPts val="400"/>
              </a:spcAft>
              <a:buClr>
                <a:srgbClr val="E51837"/>
              </a:buClr>
              <a:buFont typeface="Arial" pitchFamily="34" charset="0"/>
              <a:buChar char="–"/>
              <a:defRPr sz="2400" b="1"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0"/>
              </a:spcBef>
              <a:spcAft>
                <a:spcPts val="400"/>
              </a:spcAft>
              <a:buClr>
                <a:srgbClr val="E51837"/>
              </a:buClr>
              <a:buFont typeface="Arial" pitchFamily="34" charset="0"/>
              <a:buChar char="•"/>
              <a:defRPr sz="2000" b="1"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0"/>
              </a:spcBef>
              <a:spcAft>
                <a:spcPts val="400"/>
              </a:spcAft>
              <a:buFont typeface="Arial" pitchFamily="34" charset="0"/>
              <a:buChar char="–"/>
              <a:defRPr sz="1800" kern="1200">
                <a:solidFill>
                  <a:schemeClr val="tx1"/>
                </a:solidFill>
                <a:latin typeface="Whitney Medium" pitchFamily="50" charset="0"/>
                <a:ea typeface="+mn-ea"/>
                <a:cs typeface="+mn-cs"/>
              </a:defRPr>
            </a:lvl4pPr>
            <a:lvl5pPr marL="2057400" indent="-228600" algn="l" defTabSz="914400" rtl="0" eaLnBrk="1" latinLnBrk="0" hangingPunct="1">
              <a:lnSpc>
                <a:spcPct val="90000"/>
              </a:lnSpc>
              <a:spcBef>
                <a:spcPts val="0"/>
              </a:spcBef>
              <a:spcAft>
                <a:spcPts val="400"/>
              </a:spcAft>
              <a:buFont typeface="Arial" pitchFamily="34" charset="0"/>
              <a:buChar char="»"/>
              <a:defRPr sz="1800" kern="1200">
                <a:solidFill>
                  <a:schemeClr val="tx1"/>
                </a:solidFill>
                <a:latin typeface="Whitney Medium"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227013">
              <a:spcBef>
                <a:spcPts val="1200"/>
              </a:spcBef>
              <a:spcAft>
                <a:spcPts val="1200"/>
              </a:spcAft>
              <a:buClr>
                <a:srgbClr val="DA0000"/>
              </a:buClr>
              <a:buSzPct val="100000"/>
              <a:defRPr/>
            </a:pPr>
            <a:endParaRPr lang="en-US" dirty="0">
              <a:cs typeface="Arial" pitchFamily="34" charset="0"/>
            </a:endParaRPr>
          </a:p>
          <a:p>
            <a:pPr marL="227013" indent="-227013">
              <a:spcBef>
                <a:spcPts val="1200"/>
              </a:spcBef>
              <a:spcAft>
                <a:spcPts val="1200"/>
              </a:spcAft>
              <a:buClr>
                <a:srgbClr val="DA0000"/>
              </a:buClr>
              <a:buSzPct val="100000"/>
              <a:defRPr/>
            </a:pPr>
            <a:r>
              <a:rPr lang="en-US" dirty="0">
                <a:cs typeface="Arial" pitchFamily="34" charset="0"/>
              </a:rPr>
              <a:t>42% with pain lasting over one year</a:t>
            </a:r>
          </a:p>
          <a:p>
            <a:pPr marL="227013" indent="-227013">
              <a:spcAft>
                <a:spcPts val="1200"/>
              </a:spcAft>
              <a:buClr>
                <a:srgbClr val="DA0000"/>
              </a:buClr>
              <a:buSzPct val="100000"/>
              <a:defRPr/>
            </a:pPr>
            <a:r>
              <a:rPr lang="en-US" dirty="0">
                <a:cs typeface="Arial" pitchFamily="34" charset="0"/>
              </a:rPr>
              <a:t>33% report pain as disabling </a:t>
            </a:r>
          </a:p>
          <a:p>
            <a:pPr marL="227013" indent="-227013">
              <a:spcAft>
                <a:spcPts val="1200"/>
              </a:spcAft>
              <a:buClr>
                <a:srgbClr val="DA0000"/>
              </a:buClr>
              <a:buSzPct val="100000"/>
              <a:defRPr/>
            </a:pPr>
            <a:r>
              <a:rPr lang="en-US" dirty="0">
                <a:cs typeface="Arial" pitchFamily="34" charset="0"/>
              </a:rPr>
              <a:t>Second most common reason for outpatient visits </a:t>
            </a:r>
            <a:endParaRPr lang="en-US" b="0" dirty="0"/>
          </a:p>
          <a:p>
            <a:pPr marL="0" indent="0">
              <a:spcAft>
                <a:spcPts val="1200"/>
              </a:spcAft>
              <a:buClr>
                <a:srgbClr val="DA0000"/>
              </a:buClr>
              <a:buSzPct val="100000"/>
              <a:buNone/>
              <a:defRPr/>
            </a:pPr>
            <a:endParaRPr lang="en-US" dirty="0">
              <a:latin typeface="Calibri" pitchFamily="34" charset="0"/>
              <a:cs typeface="Arial" pitchFamily="34" charset="0"/>
            </a:endParaRPr>
          </a:p>
        </p:txBody>
      </p:sp>
      <p:grpSp>
        <p:nvGrpSpPr>
          <p:cNvPr id="15" name="Group 14"/>
          <p:cNvGrpSpPr/>
          <p:nvPr/>
        </p:nvGrpSpPr>
        <p:grpSpPr>
          <a:xfrm>
            <a:off x="4847219" y="4787627"/>
            <a:ext cx="3983514" cy="1690393"/>
            <a:chOff x="2628954" y="4595413"/>
            <a:chExt cx="3510812" cy="1745277"/>
          </a:xfrm>
        </p:grpSpPr>
        <p:sp>
          <p:nvSpPr>
            <p:cNvPr id="16" name="TextBox 15"/>
            <p:cNvSpPr txBox="1"/>
            <p:nvPr/>
          </p:nvSpPr>
          <p:spPr>
            <a:xfrm>
              <a:off x="2636110" y="5101389"/>
              <a:ext cx="3496196" cy="1239301"/>
            </a:xfrm>
            <a:prstGeom prst="rect">
              <a:avLst/>
            </a:prstGeom>
            <a:solidFill>
              <a:schemeClr val="bg1">
                <a:lumMod val="85000"/>
              </a:schemeClr>
            </a:solidFill>
            <a:ln w="12700">
              <a:solidFill>
                <a:schemeClr val="bg1">
                  <a:lumMod val="75000"/>
                </a:schemeClr>
              </a:solidFill>
            </a:ln>
          </p:spPr>
          <p:txBody>
            <a:bodyPr wrap="square" rtlCol="0">
              <a:spAutoFit/>
            </a:bodyPr>
            <a:lstStyle/>
            <a:p>
              <a:pPr marL="227013" indent="-227013">
                <a:buClr>
                  <a:srgbClr val="DA0000"/>
                </a:buClr>
                <a:buFont typeface="Wingdings" pitchFamily="2" charset="2"/>
                <a:buChar char="§"/>
              </a:pPr>
              <a:r>
                <a:rPr lang="en-US" sz="2400" dirty="0">
                  <a:latin typeface="+mj-lt"/>
                </a:rPr>
                <a:t>Healthcare expenses</a:t>
              </a:r>
            </a:p>
            <a:p>
              <a:pPr marL="227013" indent="-227013">
                <a:buClr>
                  <a:srgbClr val="DA0000"/>
                </a:buClr>
                <a:buFont typeface="Wingdings" pitchFamily="2" charset="2"/>
                <a:buChar char="§"/>
              </a:pPr>
              <a:r>
                <a:rPr lang="en-US" sz="2400" dirty="0">
                  <a:latin typeface="+mj-lt"/>
                </a:rPr>
                <a:t>Lost income</a:t>
              </a:r>
            </a:p>
            <a:p>
              <a:pPr marL="227013" indent="-227013">
                <a:buClr>
                  <a:srgbClr val="DA0000"/>
                </a:buClr>
                <a:buFont typeface="Wingdings" pitchFamily="2" charset="2"/>
                <a:buChar char="§"/>
              </a:pPr>
              <a:r>
                <a:rPr lang="en-US" sz="2400" dirty="0">
                  <a:latin typeface="+mj-lt"/>
                </a:rPr>
                <a:t>Lost productivity</a:t>
              </a:r>
            </a:p>
          </p:txBody>
        </p:sp>
        <p:sp>
          <p:nvSpPr>
            <p:cNvPr id="17" name="TextBox 16"/>
            <p:cNvSpPr txBox="1"/>
            <p:nvPr/>
          </p:nvSpPr>
          <p:spPr>
            <a:xfrm>
              <a:off x="2628954" y="4595413"/>
              <a:ext cx="3510812" cy="520284"/>
            </a:xfrm>
            <a:prstGeom prst="rect">
              <a:avLst/>
            </a:prstGeom>
            <a:solidFill>
              <a:schemeClr val="tx1">
                <a:lumMod val="65000"/>
                <a:lumOff val="35000"/>
              </a:schemeClr>
            </a:solidFill>
            <a:ln w="9525">
              <a:solidFill>
                <a:schemeClr val="bg1">
                  <a:lumMod val="95000"/>
                </a:schemeClr>
              </a:solidFill>
              <a:miter lim="800000"/>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b" anchorCtr="0" compatLnSpc="1">
              <a:prstTxWarp prst="textNoShape">
                <a:avLst/>
              </a:prstTxWarp>
              <a:noAutofit/>
            </a:bodyPr>
            <a:lstStyle>
              <a:lvl1pPr marL="0" indent="0" eaLnBrk="1" fontAlgn="auto" hangingPunct="1">
                <a:lnSpc>
                  <a:spcPct val="90000"/>
                </a:lnSpc>
                <a:spcBef>
                  <a:spcPts val="0"/>
                </a:spcBef>
                <a:spcAft>
                  <a:spcPts val="400"/>
                </a:spcAft>
                <a:buClr>
                  <a:srgbClr val="E51837"/>
                </a:buClr>
                <a:buSzPct val="80000"/>
                <a:buFont typeface="Wingdings" pitchFamily="2" charset="2"/>
                <a:buNone/>
                <a:defRPr sz="2400" b="1">
                  <a:solidFill>
                    <a:schemeClr val="dk1"/>
                  </a:solidFill>
                  <a:latin typeface="Calibri" pitchFamily="34" charset="0"/>
                  <a:cs typeface="Arial" pitchFamily="34" charset="0"/>
                </a:defRPr>
              </a:lvl1pPr>
              <a:lvl2pPr indent="0" eaLnBrk="0" hangingPunct="0">
                <a:lnSpc>
                  <a:spcPct val="90000"/>
                </a:lnSpc>
                <a:spcAft>
                  <a:spcPts val="400"/>
                </a:spcAft>
                <a:buClrTx/>
                <a:buFont typeface="Arial" charset="0"/>
                <a:buNone/>
                <a:defRPr sz="2000" b="1">
                  <a:solidFill>
                    <a:schemeClr val="dk1"/>
                  </a:solidFill>
                  <a:latin typeface="+mn-lt"/>
                </a:defRPr>
              </a:lvl2pPr>
              <a:lvl3pPr indent="0" eaLnBrk="0" hangingPunct="0">
                <a:lnSpc>
                  <a:spcPct val="90000"/>
                </a:lnSpc>
                <a:spcAft>
                  <a:spcPts val="400"/>
                </a:spcAft>
                <a:buClr>
                  <a:srgbClr val="E51837"/>
                </a:buClr>
                <a:buFont typeface="Arial" charset="0"/>
                <a:buNone/>
                <a:defRPr sz="1800" b="1">
                  <a:solidFill>
                    <a:schemeClr val="dk1"/>
                  </a:solidFill>
                  <a:latin typeface="+mn-lt"/>
                </a:defRPr>
              </a:lvl3pPr>
              <a:lvl4pPr indent="0" eaLnBrk="0" hangingPunct="0">
                <a:lnSpc>
                  <a:spcPct val="90000"/>
                </a:lnSpc>
                <a:spcAft>
                  <a:spcPts val="400"/>
                </a:spcAft>
                <a:buFont typeface="Arial" charset="0"/>
                <a:buNone/>
                <a:defRPr sz="1600" b="1">
                  <a:solidFill>
                    <a:schemeClr val="dk1"/>
                  </a:solidFill>
                  <a:latin typeface="+mn-lt"/>
                </a:defRPr>
              </a:lvl4pPr>
              <a:lvl5pPr indent="0" eaLnBrk="0" hangingPunct="0">
                <a:lnSpc>
                  <a:spcPct val="90000"/>
                </a:lnSpc>
                <a:spcAft>
                  <a:spcPts val="400"/>
                </a:spcAft>
                <a:buFont typeface="Arial" charset="0"/>
                <a:buNone/>
                <a:defRPr sz="1600" b="1">
                  <a:solidFill>
                    <a:schemeClr val="dk1"/>
                  </a:solidFill>
                  <a:latin typeface="+mn-lt"/>
                </a:defRPr>
              </a:lvl5pPr>
              <a:lvl6pPr indent="0">
                <a:spcBef>
                  <a:spcPct val="20000"/>
                </a:spcBef>
                <a:buFont typeface="Arial" pitchFamily="34" charset="0"/>
                <a:buNone/>
                <a:defRPr sz="1600" b="1">
                  <a:solidFill>
                    <a:schemeClr val="dk1"/>
                  </a:solidFill>
                  <a:latin typeface="+mn-lt"/>
                </a:defRPr>
              </a:lvl6pPr>
              <a:lvl7pPr indent="0">
                <a:spcBef>
                  <a:spcPct val="20000"/>
                </a:spcBef>
                <a:buFont typeface="Arial" pitchFamily="34" charset="0"/>
                <a:buNone/>
                <a:defRPr sz="1600" b="1">
                  <a:solidFill>
                    <a:schemeClr val="dk1"/>
                  </a:solidFill>
                  <a:latin typeface="+mn-lt"/>
                </a:defRPr>
              </a:lvl7pPr>
              <a:lvl8pPr indent="0">
                <a:spcBef>
                  <a:spcPct val="20000"/>
                </a:spcBef>
                <a:buFont typeface="Arial" pitchFamily="34" charset="0"/>
                <a:buNone/>
                <a:defRPr sz="1600" b="1">
                  <a:solidFill>
                    <a:schemeClr val="dk1"/>
                  </a:solidFill>
                  <a:latin typeface="+mn-lt"/>
                </a:defRPr>
              </a:lvl8pPr>
              <a:lvl9pPr indent="0">
                <a:spcBef>
                  <a:spcPct val="20000"/>
                </a:spcBef>
                <a:buFont typeface="Arial" pitchFamily="34" charset="0"/>
                <a:buNone/>
                <a:defRPr sz="1600" b="1">
                  <a:solidFill>
                    <a:schemeClr val="dk1"/>
                  </a:solidFill>
                  <a:latin typeface="+mn-lt"/>
                </a:defRPr>
              </a:lvl9pPr>
            </a:lstStyle>
            <a:p>
              <a:r>
                <a:rPr lang="en-US" sz="2800" dirty="0">
                  <a:solidFill>
                    <a:schemeClr val="bg1"/>
                  </a:solidFill>
                  <a:effectLst>
                    <a:outerShdw blurRad="38100" dist="38100" dir="2700000" algn="tl">
                      <a:srgbClr val="000000">
                        <a:alpha val="43137"/>
                      </a:srgbClr>
                    </a:outerShdw>
                  </a:effectLst>
                </a:rPr>
                <a:t>$635 Billion Annual Costs</a:t>
              </a:r>
            </a:p>
          </p:txBody>
        </p:sp>
      </p:grpSp>
      <p:sp>
        <p:nvSpPr>
          <p:cNvPr id="18" name="Text Box 4"/>
          <p:cNvSpPr txBox="1">
            <a:spLocks noChangeArrowheads="1"/>
          </p:cNvSpPr>
          <p:nvPr/>
        </p:nvSpPr>
        <p:spPr bwMode="auto">
          <a:xfrm>
            <a:off x="237342" y="6257350"/>
            <a:ext cx="5310043" cy="441339"/>
          </a:xfrm>
          <a:prstGeom prst="rect">
            <a:avLst/>
          </a:prstGeom>
          <a:noFill/>
          <a:ln w="9525">
            <a:noFill/>
            <a:miter lim="800000"/>
            <a:headEnd/>
            <a:tailEnd/>
          </a:ln>
        </p:spPr>
        <p:txBody>
          <a:bodyPr wrap="none">
            <a:spAutoFit/>
          </a:bodyPr>
          <a:lstStyle/>
          <a:p>
            <a:pPr>
              <a:lnSpc>
                <a:spcPct val="80000"/>
              </a:lnSpc>
            </a:pPr>
            <a:r>
              <a:rPr lang="en-US" sz="1400" dirty="0">
                <a:latin typeface="Calibri" pitchFamily="34" charset="0"/>
                <a:cs typeface="Arial" pitchFamily="34" charset="0"/>
              </a:rPr>
              <a:t>American Academy of Pain Medicine (2015) www.painmed.org </a:t>
            </a:r>
          </a:p>
          <a:p>
            <a:pPr>
              <a:lnSpc>
                <a:spcPct val="80000"/>
              </a:lnSpc>
            </a:pPr>
            <a:r>
              <a:rPr lang="en-US" sz="1400" dirty="0">
                <a:latin typeface="Calibri" pitchFamily="34" charset="0"/>
                <a:cs typeface="Arial" pitchFamily="34" charset="0"/>
              </a:rPr>
              <a:t>Institute of Medicine. 2011 Relieving Pain in America. Washington D.C</a:t>
            </a:r>
            <a:r>
              <a:rPr lang="en-US" sz="1200" dirty="0">
                <a:latin typeface="Calibri" pitchFamily="34" charset="0"/>
                <a:cs typeface="Arial" pitchFamily="34" charset="0"/>
              </a:rPr>
              <a:t>.</a:t>
            </a:r>
          </a:p>
        </p:txBody>
      </p:sp>
      <p:sp>
        <p:nvSpPr>
          <p:cNvPr id="4" name="Text Placeholder 2"/>
          <p:cNvSpPr txBox="1">
            <a:spLocks/>
          </p:cNvSpPr>
          <p:nvPr/>
        </p:nvSpPr>
        <p:spPr>
          <a:xfrm>
            <a:off x="51237" y="1504733"/>
            <a:ext cx="3296121" cy="795254"/>
          </a:xfrm>
          <a:prstGeom prst="rect">
            <a:avLst/>
          </a:prstGeom>
          <a:solidFill>
            <a:schemeClr val="tx1">
              <a:lumMod val="65000"/>
              <a:lumOff val="35000"/>
            </a:schemeClr>
          </a:solidFill>
          <a:ln w="9525" cap="flat" cmpd="sng" algn="ctr">
            <a:solidFill>
              <a:schemeClr val="bg1">
                <a:lumMod val="95000"/>
              </a:schemeClr>
            </a:solidFill>
            <a:prstDash val="solid"/>
          </a:ln>
          <a:effectLst>
            <a:outerShdw blurRad="50800" dist="254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80000"/>
              </a:lnSpc>
              <a:spcBef>
                <a:spcPts val="0"/>
              </a:spcBef>
              <a:spcAft>
                <a:spcPts val="600"/>
              </a:spcAft>
              <a:buClr>
                <a:srgbClr val="E51837"/>
              </a:buClr>
              <a:buSzPct val="80000"/>
              <a:buFont typeface="Wingdings" pitchFamily="2" charset="2"/>
              <a:buChar char="§"/>
              <a:defRPr sz="2800" b="1" kern="1200">
                <a:solidFill>
                  <a:schemeClr val="tx1">
                    <a:lumMod val="75000"/>
                    <a:lumOff val="25000"/>
                  </a:schemeClr>
                </a:solidFill>
                <a:latin typeface="+mn-lt"/>
                <a:ea typeface="+mn-ea"/>
                <a:cs typeface="+mn-cs"/>
              </a:defRPr>
            </a:lvl1pPr>
            <a:lvl2pPr marL="742950" indent="-285750" algn="l" defTabSz="914400" rtl="0" eaLnBrk="1" latinLnBrk="0" hangingPunct="1">
              <a:lnSpc>
                <a:spcPct val="80000"/>
              </a:lnSpc>
              <a:spcBef>
                <a:spcPts val="0"/>
              </a:spcBef>
              <a:spcAft>
                <a:spcPts val="600"/>
              </a:spcAft>
              <a:buClr>
                <a:schemeClr val="bg1">
                  <a:lumMod val="50000"/>
                </a:schemeClr>
              </a:buClr>
              <a:buFont typeface="Arial"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400"/>
              </a:spcAft>
              <a:buClr>
                <a:schemeClr val="bg1">
                  <a:lumMod val="50000"/>
                </a:schemeClr>
              </a:buClr>
              <a:buFont typeface="Arial"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4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4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Aft>
                <a:spcPts val="0"/>
              </a:spcAft>
              <a:buNone/>
              <a:defRPr/>
            </a:pPr>
            <a:r>
              <a:rPr lang="en-US" dirty="0">
                <a:solidFill>
                  <a:schemeClr val="bg1"/>
                </a:solidFill>
                <a:effectLst>
                  <a:outerShdw blurRad="38100" dist="38100" dir="2700000" algn="tl">
                    <a:srgbClr val="000000">
                      <a:alpha val="43137"/>
                    </a:srgbClr>
                  </a:outerShdw>
                </a:effectLst>
                <a:latin typeface="Calibri" pitchFamily="34" charset="0"/>
                <a:cs typeface="Arial" pitchFamily="34" charset="0"/>
              </a:rPr>
              <a:t>100 Million in U.S. </a:t>
            </a:r>
          </a:p>
          <a:p>
            <a:pPr marL="0" indent="0" algn="ctr">
              <a:spcAft>
                <a:spcPts val="0"/>
              </a:spcAft>
              <a:buNone/>
              <a:defRPr/>
            </a:pPr>
            <a:r>
              <a:rPr lang="en-US" dirty="0">
                <a:solidFill>
                  <a:schemeClr val="bg1"/>
                </a:solidFill>
                <a:effectLst>
                  <a:outerShdw blurRad="38100" dist="38100" dir="2700000" algn="tl">
                    <a:srgbClr val="000000">
                      <a:alpha val="43137"/>
                    </a:srgbClr>
                  </a:outerShdw>
                </a:effectLst>
                <a:latin typeface="Calibri" pitchFamily="34" charset="0"/>
                <a:cs typeface="Arial" pitchFamily="34" charset="0"/>
              </a:rPr>
              <a:t>with Persistent Pain</a:t>
            </a:r>
          </a:p>
        </p:txBody>
      </p:sp>
      <p:pic>
        <p:nvPicPr>
          <p:cNvPr id="20" name="Picture 19">
            <a:extLst>
              <a:ext uri="{FF2B5EF4-FFF2-40B4-BE49-F238E27FC236}">
                <a16:creationId xmlns:a16="http://schemas.microsoft.com/office/drawing/2014/main" id="{CCEBF9CA-CF97-410C-9EF3-BB523D3434BE}"/>
              </a:ext>
            </a:extLst>
          </p:cNvPr>
          <p:cNvPicPr>
            <a:picLocks noChangeAspect="1"/>
          </p:cNvPicPr>
          <p:nvPr/>
        </p:nvPicPr>
        <p:blipFill>
          <a:blip r:embed="rId3"/>
          <a:stretch>
            <a:fillRect/>
          </a:stretch>
        </p:blipFill>
        <p:spPr>
          <a:xfrm>
            <a:off x="3467100" y="977844"/>
            <a:ext cx="5676900" cy="3390900"/>
          </a:xfrm>
          <a:prstGeom prst="rect">
            <a:avLst/>
          </a:prstGeom>
        </p:spPr>
      </p:pic>
    </p:spTree>
    <p:extLst>
      <p:ext uri="{BB962C8B-B14F-4D97-AF65-F5344CB8AC3E}">
        <p14:creationId xmlns:p14="http://schemas.microsoft.com/office/powerpoint/2010/main" val="1505715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06" y="1219201"/>
            <a:ext cx="7780420" cy="5053262"/>
          </a:xfrm>
          <a:prstGeom prst="rect">
            <a:avLst/>
          </a:prstGeom>
        </p:spPr>
      </p:pic>
      <p:sp>
        <p:nvSpPr>
          <p:cNvPr id="3" name="TextBox 2"/>
          <p:cNvSpPr txBox="1"/>
          <p:nvPr/>
        </p:nvSpPr>
        <p:spPr>
          <a:xfrm>
            <a:off x="4000500" y="5833764"/>
            <a:ext cx="5143500" cy="523220"/>
          </a:xfrm>
          <a:prstGeom prst="rect">
            <a:avLst/>
          </a:prstGeom>
          <a:noFill/>
        </p:spPr>
        <p:txBody>
          <a:bodyPr wrap="square" rtlCol="0">
            <a:spAutoFit/>
          </a:bodyPr>
          <a:lstStyle/>
          <a:p>
            <a:pPr algn="ctr"/>
            <a:r>
              <a:rPr lang="en-US" sz="2800" b="1" i="1" dirty="0">
                <a:latin typeface="Bodoni MT Black" panose="02070A03080606020203" pitchFamily="18" charset="0"/>
              </a:rPr>
              <a:t>“Motion is the Lotion”</a:t>
            </a:r>
          </a:p>
        </p:txBody>
      </p:sp>
    </p:spTree>
    <p:extLst>
      <p:ext uri="{BB962C8B-B14F-4D97-AF65-F5344CB8AC3E}">
        <p14:creationId xmlns:p14="http://schemas.microsoft.com/office/powerpoint/2010/main" val="4145210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42454" y="874537"/>
            <a:ext cx="8901546" cy="951347"/>
          </a:xfrm>
          <a:prstGeom prst="rect">
            <a:avLst/>
          </a:prstGeom>
        </p:spPr>
        <p:txBody>
          <a:bodyPr>
            <a:normAutofit fontScale="25000" lnSpcReduction="20000"/>
          </a:bodyPr>
          <a:lstStyle/>
          <a:p>
            <a:pPr algn="ctr">
              <a:buNone/>
            </a:pPr>
            <a:r>
              <a:rPr lang="en-US" sz="7200" b="1" i="1" dirty="0"/>
              <a:t>The good physician treats the disease; the great physician treats the patient who has </a:t>
            </a:r>
          </a:p>
          <a:p>
            <a:pPr algn="ctr">
              <a:buNone/>
            </a:pPr>
            <a:r>
              <a:rPr lang="en-US" sz="7200" b="1" i="1" dirty="0"/>
              <a:t>the disease. -</a:t>
            </a:r>
            <a:r>
              <a:rPr lang="en-US" sz="7200" b="1" dirty="0"/>
              <a:t>Sir William Osler, circa 1900</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579" y="2027110"/>
            <a:ext cx="6454021" cy="3956594"/>
          </a:xfrm>
          <a:prstGeom prst="rect">
            <a:avLst/>
          </a:prstGeom>
        </p:spPr>
      </p:pic>
      <p:sp>
        <p:nvSpPr>
          <p:cNvPr id="5" name="Footer Placeholder 4"/>
          <p:cNvSpPr>
            <a:spLocks noGrp="1"/>
          </p:cNvSpPr>
          <p:nvPr>
            <p:ph type="ftr" sz="quarter" idx="11"/>
          </p:nvPr>
        </p:nvSpPr>
        <p:spPr>
          <a:xfrm>
            <a:off x="5919537" y="6260097"/>
            <a:ext cx="2895600" cy="365125"/>
          </a:xfrm>
        </p:spPr>
        <p:txBody>
          <a:bodyPr/>
          <a:lstStyle/>
          <a:p>
            <a:r>
              <a:rPr lang="fr-FR"/>
              <a:t>© 2014 JPEP Pain Management Curriculum </a:t>
            </a:r>
            <a:endParaRPr lang="en-US"/>
          </a:p>
        </p:txBody>
      </p:sp>
    </p:spTree>
    <p:extLst>
      <p:ext uri="{BB962C8B-B14F-4D97-AF65-F5344CB8AC3E}">
        <p14:creationId xmlns:p14="http://schemas.microsoft.com/office/powerpoint/2010/main" val="388768241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2" y="625642"/>
            <a:ext cx="8791575" cy="5598695"/>
          </a:xfrm>
          <a:prstGeom prst="rect">
            <a:avLst/>
          </a:prstGeom>
        </p:spPr>
      </p:pic>
    </p:spTree>
    <p:extLst>
      <p:ext uri="{BB962C8B-B14F-4D97-AF65-F5344CB8AC3E}">
        <p14:creationId xmlns:p14="http://schemas.microsoft.com/office/powerpoint/2010/main" val="3119100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60000">
              <a:schemeClr val="bg1"/>
            </a:gs>
            <a:gs pos="0">
              <a:schemeClr val="tx1">
                <a:lumMod val="54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Special Thanks!!</a:t>
            </a:r>
          </a:p>
        </p:txBody>
      </p:sp>
      <p:sp>
        <p:nvSpPr>
          <p:cNvPr id="3" name="Content Placeholder 2"/>
          <p:cNvSpPr>
            <a:spLocks noGrp="1"/>
          </p:cNvSpPr>
          <p:nvPr>
            <p:ph sz="quarter" idx="13"/>
          </p:nvPr>
        </p:nvSpPr>
        <p:spPr>
          <a:xfrm>
            <a:off x="609600" y="1600200"/>
            <a:ext cx="8343900" cy="4394200"/>
          </a:xfrm>
        </p:spPr>
        <p:txBody>
          <a:bodyPr>
            <a:normAutofit/>
          </a:bodyPr>
          <a:lstStyle/>
          <a:p>
            <a:endParaRPr lang="en-US" dirty="0"/>
          </a:p>
          <a:p>
            <a:pPr marL="0" indent="0">
              <a:buNone/>
            </a:pPr>
            <a:r>
              <a:rPr lang="en-US" sz="3200" b="1" dirty="0"/>
              <a:t>QUESTIONS?</a:t>
            </a:r>
            <a:endParaRPr lang="en-US" sz="2800" b="1" dirty="0"/>
          </a:p>
        </p:txBody>
      </p:sp>
    </p:spTree>
    <p:extLst>
      <p:ext uri="{BB962C8B-B14F-4D97-AF65-F5344CB8AC3E}">
        <p14:creationId xmlns:p14="http://schemas.microsoft.com/office/powerpoint/2010/main" val="295752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F6350C-1177-4C79-8FA6-8CCD09E3C9DE}"/>
              </a:ext>
            </a:extLst>
          </p:cNvPr>
          <p:cNvPicPr>
            <a:picLocks noGrp="1" noChangeAspect="1"/>
          </p:cNvPicPr>
          <p:nvPr>
            <p:ph sz="quarter" idx="13"/>
          </p:nvPr>
        </p:nvPicPr>
        <p:blipFill>
          <a:blip r:embed="rId2"/>
          <a:stretch>
            <a:fillRect/>
          </a:stretch>
        </p:blipFill>
        <p:spPr>
          <a:xfrm>
            <a:off x="163286" y="195943"/>
            <a:ext cx="8801100" cy="6466114"/>
          </a:xfrm>
          <a:prstGeom prst="rect">
            <a:avLst/>
          </a:prstGeom>
        </p:spPr>
      </p:pic>
    </p:spTree>
    <p:extLst>
      <p:ext uri="{BB962C8B-B14F-4D97-AF65-F5344CB8AC3E}">
        <p14:creationId xmlns:p14="http://schemas.microsoft.com/office/powerpoint/2010/main" val="159620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16526" y="1002204"/>
            <a:ext cx="7650807" cy="5685724"/>
          </a:xfrm>
          <a:prstGeom prst="rect">
            <a:avLst/>
          </a:prstGeom>
          <a:noFill/>
        </p:spPr>
        <p:txBody>
          <a:bodyPr wrap="square" rtlCol="0">
            <a:spAutoFit/>
          </a:bodyPr>
          <a:lstStyle/>
          <a:p>
            <a:pPr algn="ctr"/>
            <a:r>
              <a:rPr lang="en-US" sz="3300" b="1" dirty="0">
                <a:solidFill>
                  <a:srgbClr val="C00000"/>
                </a:solidFill>
                <a:latin typeface="Chewy" panose="020B0604020202020204" charset="0"/>
                <a:ea typeface="Chewy" panose="020B0604020202020204" charset="0"/>
              </a:rPr>
              <a:t>Background</a:t>
            </a:r>
            <a:endParaRPr lang="en-US" sz="3300" dirty="0">
              <a:solidFill>
                <a:srgbClr val="C00000"/>
              </a:solidFill>
              <a:latin typeface="Chewy" panose="020B0604020202020204" charset="0"/>
              <a:ea typeface="Chewy" panose="020B0604020202020204" charset="0"/>
            </a:endParaRPr>
          </a:p>
          <a:p>
            <a:pPr marL="342900" indent="-342900">
              <a:buFont typeface="Arial" panose="020B0604020202020204" pitchFamily="34" charset="0"/>
              <a:buChar char="•"/>
            </a:pPr>
            <a:endParaRPr lang="en-US" sz="2400" dirty="0">
              <a:latin typeface="Chewy" panose="020B0604020202020204" charset="0"/>
              <a:ea typeface="Chewy" panose="020B0604020202020204" charset="0"/>
            </a:endParaRPr>
          </a:p>
          <a:p>
            <a:pPr marL="342900" indent="-342900">
              <a:lnSpc>
                <a:spcPct val="150000"/>
              </a:lnSpc>
              <a:buFont typeface="Arial" panose="020B0604020202020204" pitchFamily="34" charset="0"/>
              <a:buChar char="•"/>
            </a:pPr>
            <a:r>
              <a:rPr lang="en-US" sz="2400" dirty="0">
                <a:latin typeface="Chewy" panose="020B0604020202020204" charset="0"/>
                <a:ea typeface="Chewy" panose="020B0604020202020204" charset="0"/>
              </a:rPr>
              <a:t>2016, 63.1% opioid deaths related to prescription opioids</a:t>
            </a:r>
          </a:p>
          <a:p>
            <a:pPr marL="685800" lvl="1" indent="-342900">
              <a:lnSpc>
                <a:spcPct val="150000"/>
              </a:lnSpc>
              <a:buFont typeface="Arial" panose="020B0604020202020204" pitchFamily="34" charset="0"/>
              <a:buChar char="•"/>
            </a:pPr>
            <a:r>
              <a:rPr lang="en-US" sz="2400" dirty="0">
                <a:latin typeface="Chewy" panose="020B0604020202020204" charset="0"/>
                <a:ea typeface="Chewy" panose="020B0604020202020204" charset="0"/>
              </a:rPr>
              <a:t>20% higher than 2010</a:t>
            </a:r>
          </a:p>
          <a:p>
            <a:pPr marL="342900" indent="-342900">
              <a:lnSpc>
                <a:spcPct val="150000"/>
              </a:lnSpc>
              <a:buFont typeface="Arial" panose="020B0604020202020204" pitchFamily="34" charset="0"/>
              <a:buChar char="•"/>
            </a:pPr>
            <a:r>
              <a:rPr lang="en-US" sz="2400" dirty="0">
                <a:latin typeface="Chewy" panose="020B0604020202020204" charset="0"/>
                <a:ea typeface="Chewy" panose="020B0604020202020204" charset="0"/>
              </a:rPr>
              <a:t>2016, leading  cause of death in United States</a:t>
            </a:r>
          </a:p>
          <a:p>
            <a:pPr marL="342900" indent="-342900">
              <a:lnSpc>
                <a:spcPct val="150000"/>
              </a:lnSpc>
              <a:buFont typeface="Arial" panose="020B0604020202020204" pitchFamily="34" charset="0"/>
              <a:buChar char="•"/>
            </a:pPr>
            <a:r>
              <a:rPr lang="en-US" sz="2400" dirty="0">
                <a:latin typeface="Chewy" panose="020B0604020202020204" charset="0"/>
                <a:ea typeface="Chewy" panose="020B0604020202020204" charset="0"/>
              </a:rPr>
              <a:t>Usefulness of opioids for treating pain is short term </a:t>
            </a:r>
          </a:p>
          <a:p>
            <a:pPr marL="342900" indent="-342900">
              <a:lnSpc>
                <a:spcPct val="150000"/>
              </a:lnSpc>
              <a:buFont typeface="Arial" panose="020B0604020202020204" pitchFamily="34" charset="0"/>
              <a:buChar char="•"/>
            </a:pPr>
            <a:r>
              <a:rPr lang="en-US" sz="2400" dirty="0">
                <a:latin typeface="Chewy" panose="020B0604020202020204" charset="0"/>
                <a:ea typeface="Chewy" panose="020B0604020202020204" charset="0"/>
              </a:rPr>
              <a:t>Evidence demonstrated in end of life care </a:t>
            </a:r>
          </a:p>
          <a:p>
            <a:pPr marL="342900" indent="-342900">
              <a:lnSpc>
                <a:spcPct val="150000"/>
              </a:lnSpc>
              <a:buFont typeface="Arial" panose="020B0604020202020204" pitchFamily="34" charset="0"/>
              <a:buChar char="•"/>
            </a:pPr>
            <a:r>
              <a:rPr lang="en-US" sz="2400" dirty="0">
                <a:latin typeface="Chewy" panose="020B0604020202020204" charset="0"/>
                <a:ea typeface="Chewy" panose="020B0604020202020204" charset="0"/>
              </a:rPr>
              <a:t>Limited evidence of benefit for long term pain management</a:t>
            </a:r>
            <a:endParaRPr lang="en-US" sz="4500" dirty="0">
              <a:latin typeface="Chewy" panose="020B0604020202020204" charset="0"/>
              <a:ea typeface="Chewy" panose="020B0604020202020204" charset="0"/>
            </a:endParaRPr>
          </a:p>
          <a:p>
            <a:pPr marL="342900" indent="-342900">
              <a:lnSpc>
                <a:spcPct val="150000"/>
              </a:lnSpc>
              <a:buFont typeface="Arial" panose="020B0604020202020204" pitchFamily="34" charset="0"/>
              <a:buChar char="•"/>
            </a:pPr>
            <a:endParaRPr lang="en-US" sz="4050" dirty="0">
              <a:latin typeface="Chewy" panose="020B0604020202020204" charset="0"/>
              <a:ea typeface="Chewy" panose="020B0604020202020204" charset="0"/>
            </a:endParaRPr>
          </a:p>
        </p:txBody>
      </p:sp>
      <p:pic>
        <p:nvPicPr>
          <p:cNvPr id="2" name="left h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00" y="3881921"/>
            <a:ext cx="1901873" cy="2740782"/>
          </a:xfrm>
          <a:prstGeom prst="rect">
            <a:avLst/>
          </a:prstGeom>
          <a:effectLst>
            <a:outerShdw blurRad="254000" dist="76200" dir="8100000" algn="tr" rotWithShape="0">
              <a:prstClr val="black">
                <a:alpha val="30000"/>
              </a:prstClr>
            </a:outerShdw>
          </a:effectLst>
        </p:spPr>
      </p:pic>
      <p:pic>
        <p:nvPicPr>
          <p:cNvPr id="15" name="right ha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049" y="3803284"/>
            <a:ext cx="1976766" cy="3025750"/>
          </a:xfrm>
          <a:prstGeom prst="rect">
            <a:avLst/>
          </a:prstGeom>
          <a:effectLst>
            <a:outerShdw blurRad="254000" dist="76200" dir="8100000" algn="tr" rotWithShape="0">
              <a:prstClr val="black">
                <a:alpha val="30000"/>
              </a:prstClr>
            </a:outerShdw>
          </a:effectLst>
        </p:spPr>
      </p:pic>
      <p:sp>
        <p:nvSpPr>
          <p:cNvPr id="10" name="TextBox 9">
            <a:extLst>
              <a:ext uri="{FF2B5EF4-FFF2-40B4-BE49-F238E27FC236}">
                <a16:creationId xmlns:a16="http://schemas.microsoft.com/office/drawing/2014/main" id="{34C0BBA5-B1E3-44F7-B19A-C5662202F810}"/>
              </a:ext>
            </a:extLst>
          </p:cNvPr>
          <p:cNvSpPr txBox="1"/>
          <p:nvPr/>
        </p:nvSpPr>
        <p:spPr>
          <a:xfrm>
            <a:off x="630936" y="5956927"/>
            <a:ext cx="7732496" cy="415498"/>
          </a:xfrm>
          <a:prstGeom prst="rect">
            <a:avLst/>
          </a:prstGeom>
          <a:noFill/>
        </p:spPr>
        <p:txBody>
          <a:bodyPr wrap="square" rtlCol="0">
            <a:spAutoFit/>
          </a:bodyPr>
          <a:lstStyle/>
          <a:p>
            <a:r>
              <a:rPr lang="en-US" sz="1050" dirty="0"/>
              <a:t>(Dowell &amp; Haegerich, 2016; US Department of Veterans Affairs, 2016a, 2016; Burgess, Siddiqui, &amp; Burgess, 2014; &amp; Cheatle &amp; Baker, 2014 Schell, 2017; Shorn, Doorenbos, Gordon and Read-Williams, 2014) </a:t>
            </a:r>
          </a:p>
        </p:txBody>
      </p:sp>
    </p:spTree>
    <p:extLst>
      <p:ext uri="{BB962C8B-B14F-4D97-AF65-F5344CB8AC3E}">
        <p14:creationId xmlns:p14="http://schemas.microsoft.com/office/powerpoint/2010/main" val="260019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325" y="481262"/>
            <a:ext cx="6721643" cy="5976119"/>
          </a:xfrm>
          <a:prstGeom prst="rect">
            <a:avLst/>
          </a:prstGeom>
        </p:spPr>
      </p:pic>
    </p:spTree>
    <p:extLst>
      <p:ext uri="{BB962C8B-B14F-4D97-AF65-F5344CB8AC3E}">
        <p14:creationId xmlns:p14="http://schemas.microsoft.com/office/powerpoint/2010/main" val="218515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59" y="449179"/>
            <a:ext cx="8650290" cy="6128083"/>
          </a:xfrm>
          <a:prstGeom prst="rect">
            <a:avLst/>
          </a:prstGeom>
        </p:spPr>
      </p:pic>
    </p:spTree>
    <p:extLst>
      <p:ext uri="{BB962C8B-B14F-4D97-AF65-F5344CB8AC3E}">
        <p14:creationId xmlns:p14="http://schemas.microsoft.com/office/powerpoint/2010/main" val="61731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effectLst>
                  <a:outerShdw blurRad="38100" dist="38100" dir="2700000" algn="tl">
                    <a:srgbClr val="000000">
                      <a:alpha val="43137"/>
                    </a:srgbClr>
                  </a:outerShdw>
                </a:effectLst>
              </a:rPr>
              <a:t>Development of Chronic Pain</a:t>
            </a:r>
          </a:p>
        </p:txBody>
      </p:sp>
      <p:pic>
        <p:nvPicPr>
          <p:cNvPr id="4" name="Content Placeholder 3" descr="C:\Users\Karen\Desktop\Files\2015-06-27_180018.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106905" y="1668379"/>
            <a:ext cx="6898106" cy="437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92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7828713"/>
          </a:xfrm>
          <a:prstGeom prst="rect">
            <a:avLst/>
          </a:prstGeom>
        </p:spPr>
      </p:pic>
    </p:spTree>
    <p:extLst>
      <p:ext uri="{BB962C8B-B14F-4D97-AF65-F5344CB8AC3E}">
        <p14:creationId xmlns:p14="http://schemas.microsoft.com/office/powerpoint/2010/main" val="854406406"/>
      </p:ext>
    </p:extLst>
  </p:cSld>
  <p:clrMapOvr>
    <a:masterClrMapping/>
  </p:clrMapOvr>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7418</TotalTime>
  <Words>3688</Words>
  <Application>Microsoft Office PowerPoint</Application>
  <PresentationFormat>On-screen Show (4:3)</PresentationFormat>
  <Paragraphs>287</Paragraphs>
  <Slides>33</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Narrow</vt:lpstr>
      <vt:lpstr>Bodoni MT Black</vt:lpstr>
      <vt:lpstr>Calibri</vt:lpstr>
      <vt:lpstr>Chewy</vt:lpstr>
      <vt:lpstr>Franklin Gothic Book</vt:lpstr>
      <vt:lpstr>Whitney Medium</vt:lpstr>
      <vt:lpstr>Whitney Semibold</vt:lpstr>
      <vt:lpstr>Wingdings</vt:lpstr>
      <vt:lpstr>Horizon</vt:lpstr>
      <vt:lpstr>Pain and the Brain</vt:lpstr>
      <vt:lpstr>PowerPoint Presentation</vt:lpstr>
      <vt:lpstr>Scope of the Problem</vt:lpstr>
      <vt:lpstr>PowerPoint Presentation</vt:lpstr>
      <vt:lpstr>PowerPoint Presentation</vt:lpstr>
      <vt:lpstr>PowerPoint Presentation</vt:lpstr>
      <vt:lpstr>PowerPoint Presentation</vt:lpstr>
      <vt:lpstr>Development of Chronic Pain</vt:lpstr>
      <vt:lpstr>PowerPoint Presentation</vt:lpstr>
      <vt:lpstr>Prescription Opioids &amp; Adverse Outcomes  for those with Mental health disorders</vt:lpstr>
      <vt:lpstr>Chronic Pain and PTSD: Mutual Maintenance</vt:lpstr>
      <vt:lpstr>PowerPoint Presentation</vt:lpstr>
      <vt:lpstr>BIOMEDICAL Model OF Pain Care </vt:lpstr>
      <vt:lpstr>PowerPoint Presentation</vt:lpstr>
      <vt:lpstr>PowerPoint Presentation</vt:lpstr>
      <vt:lpstr>PowerPoint Presentation</vt:lpstr>
      <vt:lpstr>ANESTHESIOLOGY® 2016 annual meeting</vt:lpstr>
      <vt:lpstr>PowerPoint Presentation</vt:lpstr>
      <vt:lpstr>Opioids and chronic pain-Risks v. Benefits</vt:lpstr>
      <vt:lpstr>Cultural transformation in the way pain is viewed, assessed, and treated</vt:lpstr>
      <vt:lpstr>Biopsychosocial Model of Pain</vt:lpstr>
      <vt:lpstr>Goals of Chronic Pain Management</vt:lpstr>
      <vt:lpstr>MultiMODAL Chronic Pain Care</vt:lpstr>
      <vt:lpstr>PowerPoint Presentation</vt:lpstr>
      <vt:lpstr>Growing Evidence base</vt:lpstr>
      <vt:lpstr> integrative modalities for pain</vt:lpstr>
      <vt:lpstr>Integrative (CAM) therapies—pain</vt:lpstr>
      <vt:lpstr>PowerPoint Presentation</vt:lpstr>
      <vt:lpstr>PowerPoint Presentation</vt:lpstr>
      <vt:lpstr>PowerPoint Presentation</vt:lpstr>
      <vt:lpstr>PowerPoint Presentation</vt:lpstr>
      <vt:lpstr>PowerPoint Presentation</vt:lpstr>
      <vt:lpstr>Special Thanks!!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Morreale</dc:creator>
  <cp:lastModifiedBy>Tracy, BreAnna R</cp:lastModifiedBy>
  <cp:revision>738</cp:revision>
  <cp:lastPrinted>2016-09-12T12:08:12Z</cp:lastPrinted>
  <dcterms:created xsi:type="dcterms:W3CDTF">2013-05-09T19:39:21Z</dcterms:created>
  <dcterms:modified xsi:type="dcterms:W3CDTF">2021-02-10T21:41:12Z</dcterms:modified>
</cp:coreProperties>
</file>