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media/image12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4"/>
  </p:notesMasterIdLst>
  <p:sldIdLst>
    <p:sldId id="262" r:id="rId2"/>
    <p:sldId id="267" r:id="rId3"/>
    <p:sldId id="264" r:id="rId4"/>
    <p:sldId id="261" r:id="rId5"/>
    <p:sldId id="306" r:id="rId6"/>
    <p:sldId id="307" r:id="rId7"/>
    <p:sldId id="266" r:id="rId8"/>
    <p:sldId id="268" r:id="rId9"/>
    <p:sldId id="269" r:id="rId10"/>
    <p:sldId id="270" r:id="rId11"/>
    <p:sldId id="271" r:id="rId12"/>
    <p:sldId id="260" r:id="rId13"/>
    <p:sldId id="265" r:id="rId14"/>
    <p:sldId id="272" r:id="rId15"/>
    <p:sldId id="273" r:id="rId16"/>
    <p:sldId id="263" r:id="rId17"/>
    <p:sldId id="259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9" r:id="rId50"/>
    <p:sldId id="310" r:id="rId51"/>
    <p:sldId id="308" r:id="rId52"/>
    <p:sldId id="305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CC3300"/>
    <a:srgbClr val="FFCCFF"/>
    <a:srgbClr val="FFCC66"/>
    <a:srgbClr val="FF0000"/>
    <a:srgbClr val="FF0066"/>
    <a:srgbClr val="FFFF00"/>
    <a:srgbClr val="FF9933"/>
    <a:srgbClr val="CC66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45" d="100"/>
          <a:sy n="45" d="100"/>
        </p:scale>
        <p:origin x="304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AEA89-E895-490D-8BF2-A221BE40F5E3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F95D8-8008-4D40-87A4-51AF753D7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29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63122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8513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Shape 3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Nursing</a:t>
            </a:r>
            <a:r>
              <a:rPr lang="en-US" baseline="0" dirty="0"/>
              <a:t> jobs are labeled as bright outlook jobs according to Job Service and consistently rank high for growth rates, job openings and replacement openings in comparison with other ND occupations.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28447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1118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291901" y="-12899"/>
            <a:ext cx="7035833" cy="6889433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0" name="Shape 10"/>
          <p:cNvSpPr/>
          <p:nvPr/>
        </p:nvSpPr>
        <p:spPr>
          <a:xfrm>
            <a:off x="-12899" y="-12899"/>
            <a:ext cx="7035833" cy="6889433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864400" y="4234601"/>
            <a:ext cx="4707600" cy="1575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6972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304800" y="-13916"/>
            <a:ext cx="10972419" cy="6885848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59" name="Shape 59"/>
          <p:cNvSpPr/>
          <p:nvPr/>
        </p:nvSpPr>
        <p:spPr>
          <a:xfrm>
            <a:off x="0" y="-13916"/>
            <a:ext cx="10972419" cy="6885848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691834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291901" y="-12899"/>
            <a:ext cx="7035833" cy="6889433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4" name="Shape 14"/>
          <p:cNvSpPr/>
          <p:nvPr/>
        </p:nvSpPr>
        <p:spPr>
          <a:xfrm>
            <a:off x="-12899" y="-12899"/>
            <a:ext cx="7035833" cy="6889433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864400" y="1806334"/>
            <a:ext cx="4696400" cy="3986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SzPct val="100000"/>
              <a:defRPr sz="4000"/>
            </a:lvl1pPr>
            <a:lvl2pPr lvl="1" rtl="0">
              <a:spcBef>
                <a:spcPts val="0"/>
              </a:spcBef>
              <a:buSzPct val="100000"/>
              <a:defRPr sz="4000"/>
            </a:lvl2pPr>
            <a:lvl3pPr lvl="2" rtl="0">
              <a:spcBef>
                <a:spcPts val="0"/>
              </a:spcBef>
              <a:buSzPct val="100000"/>
              <a:defRPr sz="4000"/>
            </a:lvl3pPr>
            <a:lvl4pPr lvl="3" rtl="0">
              <a:spcBef>
                <a:spcPts val="0"/>
              </a:spcBef>
              <a:buSzPct val="100000"/>
              <a:defRPr sz="4000"/>
            </a:lvl4pPr>
            <a:lvl5pPr lvl="4" rtl="0">
              <a:spcBef>
                <a:spcPts val="0"/>
              </a:spcBef>
              <a:buSzPct val="100000"/>
              <a:defRPr sz="4000"/>
            </a:lvl5pPr>
            <a:lvl6pPr lvl="5" rtl="0">
              <a:spcBef>
                <a:spcPts val="0"/>
              </a:spcBef>
              <a:buSzPct val="100000"/>
              <a:defRPr sz="4000"/>
            </a:lvl6pPr>
            <a:lvl7pPr lvl="6" rtl="0">
              <a:spcBef>
                <a:spcPts val="0"/>
              </a:spcBef>
              <a:buSzPct val="100000"/>
              <a:defRPr sz="4000"/>
            </a:lvl7pPr>
            <a:lvl8pPr lvl="7" rtl="0">
              <a:spcBef>
                <a:spcPts val="0"/>
              </a:spcBef>
              <a:buSzPct val="100000"/>
              <a:defRPr sz="4000"/>
            </a:lvl8pPr>
            <a:lvl9pPr lvl="8" rtl="0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8966601" y="4354267"/>
            <a:ext cx="2541599" cy="1375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>
                <a:solidFill>
                  <a:srgbClr val="FFFFFF"/>
                </a:solidFill>
              </a:defRPr>
            </a:lvl1pPr>
            <a:lvl2pPr lvl="1" algn="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>
                <a:solidFill>
                  <a:srgbClr val="FFFFFF"/>
                </a:solidFill>
              </a:defRPr>
            </a:lvl2pPr>
            <a:lvl3pPr lvl="2" algn="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>
                <a:solidFill>
                  <a:srgbClr val="FFFFFF"/>
                </a:solidFill>
              </a:defRPr>
            </a:lvl3pPr>
            <a:lvl4pPr lvl="3" algn="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>
                <a:solidFill>
                  <a:srgbClr val="FFFFFF"/>
                </a:solidFill>
              </a:defRPr>
            </a:lvl4pPr>
            <a:lvl5pPr lvl="4" algn="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>
                <a:solidFill>
                  <a:srgbClr val="FFFFFF"/>
                </a:solidFill>
              </a:defRPr>
            </a:lvl5pPr>
            <a:lvl6pPr lvl="5" algn="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>
                <a:solidFill>
                  <a:srgbClr val="FFFFFF"/>
                </a:solidFill>
              </a:defRPr>
            </a:lvl6pPr>
            <a:lvl7pPr lvl="6" algn="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>
                <a:solidFill>
                  <a:srgbClr val="FFFFFF"/>
                </a:solidFill>
              </a:defRPr>
            </a:lvl7pPr>
            <a:lvl8pPr lvl="7" algn="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>
                <a:solidFill>
                  <a:srgbClr val="FFFFFF"/>
                </a:solidFill>
              </a:defRPr>
            </a:lvl8pPr>
            <a:lvl9pPr lvl="8" algn="r" rtl="0">
              <a:spcBef>
                <a:spcPts val="0"/>
              </a:spcBef>
              <a:buClr>
                <a:srgbClr val="FFFFFF"/>
              </a:buClr>
              <a:buSzPct val="100000"/>
              <a:buNone/>
              <a:defRPr sz="2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2601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1 column + imag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291901" y="-12899"/>
            <a:ext cx="7035833" cy="6889433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9" name="Shape 19"/>
          <p:cNvSpPr/>
          <p:nvPr/>
        </p:nvSpPr>
        <p:spPr>
          <a:xfrm>
            <a:off x="-12899" y="-12899"/>
            <a:ext cx="7035833" cy="6889433"/>
          </a:xfrm>
          <a:custGeom>
            <a:avLst/>
            <a:gdLst/>
            <a:ahLst/>
            <a:cxnLst/>
            <a:rect l="0" t="0" r="0" b="0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1117746" y="2410534"/>
            <a:ext cx="4197599" cy="647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1117667" y="3225800"/>
            <a:ext cx="4197599" cy="3007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6767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big imag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279000" y="-12899"/>
            <a:ext cx="4102333" cy="6889433"/>
          </a:xfrm>
          <a:custGeom>
            <a:avLst/>
            <a:gdLst/>
            <a:ahLst/>
            <a:cxnLst/>
            <a:rect l="0" t="0" r="0" b="0"/>
            <a:pathLst>
              <a:path w="123070" h="206683" extrusionOk="0">
                <a:moveTo>
                  <a:pt x="0" y="0"/>
                </a:moveTo>
                <a:lnTo>
                  <a:pt x="0" y="206683"/>
                </a:lnTo>
                <a:lnTo>
                  <a:pt x="123070" y="206545"/>
                </a:lnTo>
                <a:lnTo>
                  <a:pt x="67807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24" name="Shape 24"/>
          <p:cNvSpPr/>
          <p:nvPr/>
        </p:nvSpPr>
        <p:spPr>
          <a:xfrm>
            <a:off x="-25800" y="-12899"/>
            <a:ext cx="4102333" cy="6889433"/>
          </a:xfrm>
          <a:custGeom>
            <a:avLst/>
            <a:gdLst/>
            <a:ahLst/>
            <a:cxnLst/>
            <a:rect l="0" t="0" r="0" b="0"/>
            <a:pathLst>
              <a:path w="123070" h="206683" extrusionOk="0">
                <a:moveTo>
                  <a:pt x="0" y="0"/>
                </a:moveTo>
                <a:lnTo>
                  <a:pt x="0" y="206683"/>
                </a:lnTo>
                <a:lnTo>
                  <a:pt x="123070" y="206545"/>
                </a:lnTo>
                <a:lnTo>
                  <a:pt x="67807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812939" y="5489167"/>
            <a:ext cx="2146399" cy="647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7414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>
            <a:off x="304800" y="-13916"/>
            <a:ext cx="10972419" cy="6885848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28" name="Shape 28"/>
          <p:cNvSpPr/>
          <p:nvPr/>
        </p:nvSpPr>
        <p:spPr>
          <a:xfrm>
            <a:off x="0" y="-13916"/>
            <a:ext cx="10972419" cy="6885848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9" name="Shape 29"/>
          <p:cNvSpPr txBox="1"/>
          <p:nvPr/>
        </p:nvSpPr>
        <p:spPr>
          <a:xfrm>
            <a:off x="1066193" y="930233"/>
            <a:ext cx="2609600" cy="871599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6000">
                <a:solidFill>
                  <a:srgbClr val="CCCCCC"/>
                </a:solidFill>
                <a:latin typeface="Montserrat"/>
                <a:ea typeface="Montserrat"/>
                <a:cs typeface="Montserrat"/>
                <a:sym typeface="Montserrat"/>
              </a:rPr>
              <a:t>“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117667" y="2209800"/>
            <a:ext cx="7098800" cy="3007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buFont typeface="Montserrat"/>
              <a:defRPr sz="3200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buSzPct val="100000"/>
              <a:buFont typeface="Montserrat"/>
              <a:defRPr sz="3200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buSzPct val="100000"/>
              <a:buFont typeface="Montserrat"/>
              <a:defRPr sz="3200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buSzPct val="100000"/>
              <a:buFont typeface="Montserrat"/>
              <a:defRPr sz="3200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buSzPct val="100000"/>
              <a:buFont typeface="Montserrat"/>
              <a:defRPr sz="3200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buSzPct val="100000"/>
              <a:buFont typeface="Montserrat"/>
              <a:defRPr sz="3200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buSzPct val="100000"/>
              <a:buFont typeface="Montserrat"/>
              <a:defRPr sz="3200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buSzPct val="100000"/>
              <a:buFont typeface="Montserrat"/>
              <a:defRPr sz="3200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buSzPct val="100000"/>
              <a:buFont typeface="Montserrat"/>
              <a:defRPr sz="32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6185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304800" y="-13916"/>
            <a:ext cx="10972419" cy="6885848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33" name="Shape 33"/>
          <p:cNvSpPr/>
          <p:nvPr/>
        </p:nvSpPr>
        <p:spPr>
          <a:xfrm>
            <a:off x="0" y="-13916"/>
            <a:ext cx="10972419" cy="6885848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1117800" y="1191334"/>
            <a:ext cx="7098800" cy="647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1117667" y="2006600"/>
            <a:ext cx="7098800" cy="3007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47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304800" y="-13916"/>
            <a:ext cx="10972419" cy="6885848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38" name="Shape 38"/>
          <p:cNvSpPr/>
          <p:nvPr/>
        </p:nvSpPr>
        <p:spPr>
          <a:xfrm>
            <a:off x="0" y="-13916"/>
            <a:ext cx="10972419" cy="6885848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21334" y="1292933"/>
            <a:ext cx="6401999" cy="546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21333" y="2104033"/>
            <a:ext cx="3562400" cy="324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898456" y="2104033"/>
            <a:ext cx="3562400" cy="324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8527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304800" y="-13916"/>
            <a:ext cx="10972419" cy="6885848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44" name="Shape 44"/>
          <p:cNvSpPr/>
          <p:nvPr/>
        </p:nvSpPr>
        <p:spPr>
          <a:xfrm>
            <a:off x="0" y="-13916"/>
            <a:ext cx="10972419" cy="6885848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1121334" y="1292933"/>
            <a:ext cx="6401999" cy="546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1121333" y="2134634"/>
            <a:ext cx="2793200" cy="3213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2133"/>
            </a:lvl1pPr>
            <a:lvl2pPr lvl="1" rtl="0">
              <a:spcBef>
                <a:spcPts val="0"/>
              </a:spcBef>
              <a:buSzPct val="100000"/>
              <a:defRPr sz="2133"/>
            </a:lvl2pPr>
            <a:lvl3pPr lvl="2" rtl="0">
              <a:spcBef>
                <a:spcPts val="0"/>
              </a:spcBef>
              <a:buSzPct val="100000"/>
              <a:defRPr sz="2133"/>
            </a:lvl3pPr>
            <a:lvl4pPr lvl="3" rtl="0">
              <a:spcBef>
                <a:spcPts val="0"/>
              </a:spcBef>
              <a:buSzPct val="100000"/>
              <a:defRPr sz="2133"/>
            </a:lvl4pPr>
            <a:lvl5pPr lvl="4" rtl="0">
              <a:spcBef>
                <a:spcPts val="0"/>
              </a:spcBef>
              <a:buSzPct val="100000"/>
              <a:defRPr sz="2133"/>
            </a:lvl5pPr>
            <a:lvl6pPr lvl="5" rtl="0">
              <a:spcBef>
                <a:spcPts val="0"/>
              </a:spcBef>
              <a:buSzPct val="100000"/>
              <a:defRPr sz="2133"/>
            </a:lvl6pPr>
            <a:lvl7pPr lvl="6" rtl="0">
              <a:spcBef>
                <a:spcPts val="0"/>
              </a:spcBef>
              <a:buSzPct val="100000"/>
              <a:defRPr sz="2133"/>
            </a:lvl7pPr>
            <a:lvl8pPr lvl="7" rtl="0">
              <a:spcBef>
                <a:spcPts val="0"/>
              </a:spcBef>
              <a:buSzPct val="100000"/>
              <a:defRPr sz="2133"/>
            </a:lvl8pPr>
            <a:lvl9pPr lvl="8" rtl="0">
              <a:spcBef>
                <a:spcPts val="0"/>
              </a:spcBef>
              <a:buSzPct val="100000"/>
              <a:defRPr sz="2133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057708" y="2134634"/>
            <a:ext cx="2793200" cy="3213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2133"/>
            </a:lvl1pPr>
            <a:lvl2pPr lvl="1" rtl="0">
              <a:spcBef>
                <a:spcPts val="0"/>
              </a:spcBef>
              <a:buSzPct val="100000"/>
              <a:defRPr sz="2133"/>
            </a:lvl2pPr>
            <a:lvl3pPr lvl="2" rtl="0">
              <a:spcBef>
                <a:spcPts val="0"/>
              </a:spcBef>
              <a:buSzPct val="100000"/>
              <a:defRPr sz="2133"/>
            </a:lvl3pPr>
            <a:lvl4pPr lvl="3" rtl="0">
              <a:spcBef>
                <a:spcPts val="0"/>
              </a:spcBef>
              <a:buSzPct val="100000"/>
              <a:defRPr sz="2133"/>
            </a:lvl4pPr>
            <a:lvl5pPr lvl="4" rtl="0">
              <a:spcBef>
                <a:spcPts val="0"/>
              </a:spcBef>
              <a:buSzPct val="100000"/>
              <a:defRPr sz="2133"/>
            </a:lvl5pPr>
            <a:lvl6pPr lvl="5" rtl="0">
              <a:spcBef>
                <a:spcPts val="0"/>
              </a:spcBef>
              <a:buSzPct val="100000"/>
              <a:defRPr sz="2133"/>
            </a:lvl6pPr>
            <a:lvl7pPr lvl="6" rtl="0">
              <a:spcBef>
                <a:spcPts val="0"/>
              </a:spcBef>
              <a:buSzPct val="100000"/>
              <a:defRPr sz="2133"/>
            </a:lvl7pPr>
            <a:lvl8pPr lvl="7" rtl="0">
              <a:spcBef>
                <a:spcPts val="0"/>
              </a:spcBef>
              <a:buSzPct val="100000"/>
              <a:defRPr sz="2133"/>
            </a:lvl8pPr>
            <a:lvl9pPr lvl="8" rtl="0">
              <a:spcBef>
                <a:spcPts val="0"/>
              </a:spcBef>
              <a:buSzPct val="100000"/>
              <a:defRPr sz="2133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6994083" y="2134634"/>
            <a:ext cx="2793200" cy="3213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2133"/>
            </a:lvl1pPr>
            <a:lvl2pPr lvl="1" rtl="0">
              <a:spcBef>
                <a:spcPts val="0"/>
              </a:spcBef>
              <a:buSzPct val="100000"/>
              <a:defRPr sz="2133"/>
            </a:lvl2pPr>
            <a:lvl3pPr lvl="2" rtl="0">
              <a:spcBef>
                <a:spcPts val="0"/>
              </a:spcBef>
              <a:buSzPct val="100000"/>
              <a:defRPr sz="2133"/>
            </a:lvl3pPr>
            <a:lvl4pPr lvl="3" rtl="0">
              <a:spcBef>
                <a:spcPts val="0"/>
              </a:spcBef>
              <a:buSzPct val="100000"/>
              <a:defRPr sz="2133"/>
            </a:lvl4pPr>
            <a:lvl5pPr lvl="4" rtl="0">
              <a:spcBef>
                <a:spcPts val="0"/>
              </a:spcBef>
              <a:buSzPct val="100000"/>
              <a:defRPr sz="2133"/>
            </a:lvl5pPr>
            <a:lvl6pPr lvl="5" rtl="0">
              <a:spcBef>
                <a:spcPts val="0"/>
              </a:spcBef>
              <a:buSzPct val="100000"/>
              <a:defRPr sz="2133"/>
            </a:lvl6pPr>
            <a:lvl7pPr lvl="6" rtl="0">
              <a:spcBef>
                <a:spcPts val="0"/>
              </a:spcBef>
              <a:buSzPct val="100000"/>
              <a:defRPr sz="2133"/>
            </a:lvl7pPr>
            <a:lvl8pPr lvl="7" rtl="0">
              <a:spcBef>
                <a:spcPts val="0"/>
              </a:spcBef>
              <a:buSzPct val="100000"/>
              <a:defRPr sz="2133"/>
            </a:lvl8pPr>
            <a:lvl9pPr lvl="8" rtl="0">
              <a:spcBef>
                <a:spcPts val="0"/>
              </a:spcBef>
              <a:buSzPct val="100000"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6409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>
            <a:off x="304800" y="-13916"/>
            <a:ext cx="10972419" cy="6885848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51" name="Shape 51"/>
          <p:cNvSpPr/>
          <p:nvPr/>
        </p:nvSpPr>
        <p:spPr>
          <a:xfrm>
            <a:off x="0" y="-13916"/>
            <a:ext cx="10972419" cy="6885848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1121334" y="1292933"/>
            <a:ext cx="6401999" cy="546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69683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8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609601" y="988134"/>
            <a:ext cx="6913599" cy="632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buClr>
                <a:srgbClr val="999999"/>
              </a:buClr>
              <a:buSzPct val="100000"/>
              <a:buFont typeface="Montserrat"/>
              <a:buNone/>
              <a:defRPr sz="2400" b="1">
                <a:solidFill>
                  <a:srgbClr val="999999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609601" y="1803400"/>
            <a:ext cx="6913599" cy="300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666666"/>
              </a:buClr>
              <a:buSzPct val="100000"/>
              <a:buFont typeface="Karla"/>
              <a:buChar char="▸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1pPr>
            <a:lvl2pPr lvl="1">
              <a:spcBef>
                <a:spcPts val="480"/>
              </a:spcBef>
              <a:buClr>
                <a:srgbClr val="666666"/>
              </a:buClr>
              <a:buSzPct val="100000"/>
              <a:buFont typeface="Karla"/>
              <a:buChar char="▹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2pPr>
            <a:lvl3pPr lvl="2">
              <a:spcBef>
                <a:spcPts val="480"/>
              </a:spcBef>
              <a:buClr>
                <a:srgbClr val="666666"/>
              </a:buClr>
              <a:buSzPct val="100000"/>
              <a:buFont typeface="Karla"/>
              <a:buChar char="▹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3pPr>
            <a:lvl4pPr lvl="3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buChar char="●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4pPr>
            <a:lvl5pPr lvl="4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buChar char="○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5pPr>
            <a:lvl6pPr lvl="5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buChar char="■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6pPr>
            <a:lvl7pPr lvl="6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buChar char="●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7pPr>
            <a:lvl8pPr lvl="7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buChar char="○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8pPr>
            <a:lvl9pPr lvl="8">
              <a:spcBef>
                <a:spcPts val="360"/>
              </a:spcBef>
              <a:buClr>
                <a:srgbClr val="666666"/>
              </a:buClr>
              <a:buSzPct val="100000"/>
              <a:buFont typeface="Karla"/>
              <a:buChar char="■"/>
              <a:defRPr sz="2000">
                <a:solidFill>
                  <a:srgbClr val="666666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273598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dbon.org/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earsonvue.com/nclex" TargetMode="Externa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dbon.org/" TargetMode="Externa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dbon.org/" TargetMode="Externa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dbon.org/" TargetMode="Externa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ndbon.org/licensure/graduate%20nurse%20guidelines.shtml" TargetMode="Externa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mailto:pvamericascustomerservice@pearson.com" TargetMode="External"/><Relationship Id="rId2" Type="http://schemas.openxmlformats.org/officeDocument/2006/relationships/hyperlink" Target="http://www.pearsonvue.com/nclex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hyperlink" Target="mailto:nclexinfo@ncsbn.org" TargetMode="External"/><Relationship Id="rId4" Type="http://schemas.openxmlformats.org/officeDocument/2006/relationships/hyperlink" Target="http://www.ncsbn.org/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ndbon.org/contact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8000">
              <a:schemeClr val="accent4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ctrTitle"/>
          </p:nvPr>
        </p:nvSpPr>
        <p:spPr>
          <a:xfrm>
            <a:off x="328473" y="3713882"/>
            <a:ext cx="5383247" cy="2547891"/>
          </a:xfrm>
          <a:prstGeom prst="rect">
            <a:avLst/>
          </a:prstGeom>
        </p:spPr>
        <p:txBody>
          <a:bodyPr lIns="121900" tIns="121900" rIns="121900" bIns="121900" anchor="b" anchorCtr="0">
            <a:noAutofit/>
          </a:bodyPr>
          <a:lstStyle/>
          <a:p>
            <a:pPr algn="ctr"/>
            <a:r>
              <a:rPr lang="en" sz="5400" dirty="0">
                <a:solidFill>
                  <a:srgbClr val="00BCD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5400" dirty="0">
                <a:solidFill>
                  <a:srgbClr val="00BCD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CLEX:</a:t>
            </a:r>
            <a:br>
              <a:rPr lang="en-US" sz="5400" dirty="0">
                <a:solidFill>
                  <a:srgbClr val="00BCD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solidFill>
                  <a:srgbClr val="00BCD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OVERVIEW &amp;  APPLICATION PROCESS</a:t>
            </a:r>
            <a:br>
              <a:rPr lang="en-US" dirty="0">
                <a:solidFill>
                  <a:srgbClr val="00BCD4"/>
                </a:solidFill>
              </a:rPr>
            </a:br>
            <a:endParaRPr lang="en"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DCAC389E-BF88-42E5-AC13-A195280FA2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66625" y="1242873"/>
            <a:ext cx="4554245" cy="3897297"/>
          </a:xfrm>
        </p:spPr>
        <p:txBody>
          <a:bodyPr/>
          <a:lstStyle/>
          <a:p>
            <a:pPr algn="ctr"/>
            <a:r>
              <a:rPr lang="en" sz="4800" dirty="0">
                <a:solidFill>
                  <a:schemeClr val="tx1"/>
                </a:solidFill>
                <a:latin typeface="Montserrat"/>
              </a:rPr>
              <a:t>NORTH DAKOTA </a:t>
            </a:r>
            <a:r>
              <a:rPr lang="en-US" sz="4800" dirty="0">
                <a:solidFill>
                  <a:schemeClr val="tx1"/>
                </a:solidFill>
                <a:latin typeface="Montserrat"/>
              </a:rPr>
              <a:t>BOARD OF NURSING</a:t>
            </a:r>
          </a:p>
          <a:p>
            <a:pPr algn="ctr"/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4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D4CE26-E952-419E-A65B-EBE2A71555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1042" y="3713882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63185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354E1-EE8A-4459-8C9D-CBA962969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668" y="666041"/>
            <a:ext cx="8317149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PN INTEGRATED CONCEPTS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7139A-4F21-4951-9CC1-0528EB862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426" y="1664781"/>
            <a:ext cx="7689370" cy="4394200"/>
          </a:xfrm>
        </p:spPr>
        <p:txBody>
          <a:bodyPr/>
          <a:lstStyle/>
          <a:p>
            <a:r>
              <a:rPr lang="en-US" sz="3200" dirty="0">
                <a:latin typeface="Montserrat"/>
              </a:rPr>
              <a:t>Clinical Problem-Solving (Nursing Process)</a:t>
            </a:r>
          </a:p>
          <a:p>
            <a:r>
              <a:rPr lang="en-US" sz="3200" dirty="0">
                <a:latin typeface="Montserrat"/>
              </a:rPr>
              <a:t>Caring</a:t>
            </a:r>
          </a:p>
          <a:p>
            <a:r>
              <a:rPr lang="en-US" sz="3200" dirty="0">
                <a:latin typeface="Montserrat"/>
              </a:rPr>
              <a:t>Communication &amp; Documentation</a:t>
            </a:r>
          </a:p>
          <a:p>
            <a:r>
              <a:rPr lang="en-US" sz="3200" dirty="0">
                <a:latin typeface="Montserrat"/>
              </a:rPr>
              <a:t>Teaching/Learning</a:t>
            </a:r>
          </a:p>
          <a:p>
            <a:r>
              <a:rPr lang="en-US" sz="3200" dirty="0">
                <a:latin typeface="Montserrat"/>
              </a:rPr>
              <a:t>Culture and Spirituality</a:t>
            </a:r>
          </a:p>
          <a:p>
            <a:pPr>
              <a:buNone/>
            </a:pPr>
            <a:endParaRPr lang="en-US" sz="3200" dirty="0">
              <a:latin typeface="Montserrat"/>
            </a:endParaRPr>
          </a:p>
          <a:p>
            <a:pPr>
              <a:buNone/>
            </a:pPr>
            <a:endParaRPr lang="en-US" sz="3200" dirty="0">
              <a:latin typeface="Montserrat"/>
            </a:endParaRPr>
          </a:p>
          <a:p>
            <a:pPr algn="ctr">
              <a:buNone/>
            </a:pP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Montserrat"/>
              </a:rPr>
              <a:t>Current NCLEX-PN Test Plan will be effective April 1, 2017 through March 31, 2020</a:t>
            </a:r>
          </a:p>
          <a:p>
            <a:endParaRPr lang="en-US" dirty="0"/>
          </a:p>
        </p:txBody>
      </p:sp>
      <p:sp>
        <p:nvSpPr>
          <p:cNvPr id="4" name="Shape 379">
            <a:extLst>
              <a:ext uri="{FF2B5EF4-FFF2-40B4-BE49-F238E27FC236}">
                <a16:creationId xmlns:a16="http://schemas.microsoft.com/office/drawing/2014/main" id="{6B77CB01-0DB2-40EA-8CF5-B3E0D1CB68A4}"/>
              </a:ext>
            </a:extLst>
          </p:cNvPr>
          <p:cNvSpPr/>
          <p:nvPr/>
        </p:nvSpPr>
        <p:spPr>
          <a:xfrm>
            <a:off x="8171234" y="2285466"/>
            <a:ext cx="3650677" cy="2899378"/>
          </a:xfrm>
          <a:custGeom>
            <a:avLst/>
            <a:gdLst/>
            <a:ahLst/>
            <a:cxnLst/>
            <a:rect l="0" t="0" r="0" b="0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B67D15-2DF9-424F-96F1-F0024062F7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6604" y="2431914"/>
            <a:ext cx="3315837" cy="21887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81A6535-412C-42E7-8150-CAA7C9585D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2737" y="666041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020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7870DDB-5CBB-4F20-9DF2-68CDC3DE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136" y="757911"/>
            <a:ext cx="6401999" cy="546000"/>
          </a:xfrm>
        </p:spPr>
        <p:txBody>
          <a:bodyPr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PN TEST PLAN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7B1B51-7CBB-41A7-9154-84DCFEED6E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477717"/>
              </p:ext>
            </p:extLst>
          </p:nvPr>
        </p:nvGraphicFramePr>
        <p:xfrm>
          <a:off x="854954" y="1546698"/>
          <a:ext cx="8396050" cy="496151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658403">
                  <a:extLst>
                    <a:ext uri="{9D8B030D-6E8A-4147-A177-3AD203B41FA5}">
                      <a16:colId xmlns:a16="http://schemas.microsoft.com/office/drawing/2014/main" val="2522703771"/>
                    </a:ext>
                  </a:extLst>
                </a:gridCol>
                <a:gridCol w="2737647">
                  <a:extLst>
                    <a:ext uri="{9D8B030D-6E8A-4147-A177-3AD203B41FA5}">
                      <a16:colId xmlns:a16="http://schemas.microsoft.com/office/drawing/2014/main" val="2247182024"/>
                    </a:ext>
                  </a:extLst>
                </a:gridCol>
              </a:tblGrid>
              <a:tr h="550072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Client 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of Items from Each Category/Subcategory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836397"/>
                  </a:ext>
                </a:extLst>
              </a:tr>
              <a:tr h="409515">
                <a:tc>
                  <a:txBody>
                    <a:bodyPr/>
                    <a:lstStyle/>
                    <a:p>
                      <a:r>
                        <a:rPr lang="en-US" b="1" dirty="0"/>
                        <a:t>Safe &amp; Effective Care Environment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440549"/>
                  </a:ext>
                </a:extLst>
              </a:tr>
              <a:tr h="43238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Coordinated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18-24%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460474"/>
                  </a:ext>
                </a:extLst>
              </a:tr>
              <a:tr h="43238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Safety &amp; Infection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10-16%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629903"/>
                  </a:ext>
                </a:extLst>
              </a:tr>
              <a:tr h="432386">
                <a:tc>
                  <a:txBody>
                    <a:bodyPr/>
                    <a:lstStyle/>
                    <a:p>
                      <a:r>
                        <a:rPr lang="en-US" b="1" dirty="0"/>
                        <a:t>Health Promotion &amp;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6-12%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75250"/>
                  </a:ext>
                </a:extLst>
              </a:tr>
              <a:tr h="432386">
                <a:tc>
                  <a:txBody>
                    <a:bodyPr/>
                    <a:lstStyle/>
                    <a:p>
                      <a:r>
                        <a:rPr lang="en-US" b="1" dirty="0"/>
                        <a:t>Psychosocial Integrity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9-15%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004502"/>
                  </a:ext>
                </a:extLst>
              </a:tr>
              <a:tr h="432386">
                <a:tc>
                  <a:txBody>
                    <a:bodyPr/>
                    <a:lstStyle/>
                    <a:p>
                      <a:r>
                        <a:rPr lang="en-US" b="1" dirty="0"/>
                        <a:t>Physiological Integrity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805392"/>
                  </a:ext>
                </a:extLst>
              </a:tr>
              <a:tr h="43238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Basic Care &amp; Comfort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7-13%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332199"/>
                  </a:ext>
                </a:extLst>
              </a:tr>
              <a:tr h="43238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Pharmacological &amp; Parenteral Therapies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10-16%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961518"/>
                  </a:ext>
                </a:extLst>
              </a:tr>
              <a:tr h="43238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Reduction of Risk 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9-15%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526720"/>
                  </a:ext>
                </a:extLst>
              </a:tr>
              <a:tr h="43238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Physiological Adaptation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7-13%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886785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36DAD2A-2C2A-4038-B66D-1CCCBA8A5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923" y="757911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0349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89149-EA8F-463E-8BFB-0DFA0C56F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829" y="670362"/>
            <a:ext cx="6401999" cy="54600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EXAM QUESTION FORMAT</a:t>
            </a:r>
          </a:p>
        </p:txBody>
      </p:sp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1033784" y="1741251"/>
            <a:ext cx="2682182" cy="2752928"/>
          </a:xfrm>
          <a:prstGeom prst="rect">
            <a:avLst/>
          </a:prstGeom>
        </p:spPr>
        <p:txBody>
          <a:bodyPr lIns="121900" tIns="121900" rIns="121900" bIns="121900" anchor="t" anchorCtr="0">
            <a:noAutofit/>
          </a:bodyPr>
          <a:lstStyle/>
          <a:p>
            <a:pPr algn="ctr">
              <a:buNone/>
            </a:pPr>
            <a:r>
              <a:rPr lang="en-US" sz="4400" dirty="0">
                <a:solidFill>
                  <a:schemeClr val="bg2"/>
                </a:solidFill>
                <a:latin typeface="Montserrat"/>
              </a:rPr>
              <a:t>Questions will appear here</a:t>
            </a:r>
            <a:endParaRPr lang="en" sz="4400" dirty="0">
              <a:solidFill>
                <a:schemeClr val="bg2"/>
              </a:solidFill>
              <a:latin typeface="Montserrat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B0745A-1734-4C91-9277-0211B5864B5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732501" y="1585609"/>
            <a:ext cx="4579520" cy="4406630"/>
          </a:xfrm>
        </p:spPr>
        <p:txBody>
          <a:bodyPr/>
          <a:lstStyle/>
          <a:p>
            <a:pPr>
              <a:buNone/>
            </a:pPr>
            <a:r>
              <a:rPr lang="en-US" sz="2800" dirty="0">
                <a:solidFill>
                  <a:schemeClr val="tx1"/>
                </a:solidFill>
                <a:latin typeface="Montserrat"/>
              </a:rPr>
              <a:t>a</a:t>
            </a:r>
            <a:r>
              <a:rPr lang="en-US" sz="2800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) The first answer choice will appear here.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b)  The second answer choice will appear here.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c)  The third answer choice will appear here.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d)  The fourth answer choice will appear here. 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43C51A5-A273-4650-9EB7-444C9BE288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557" y="670362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61087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CCFF"/>
            </a:gs>
            <a:gs pos="100000">
              <a:srgbClr val="00CCFF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78C133-367B-437F-B3DE-A71855C39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67" y="656313"/>
            <a:ext cx="7098800" cy="647599"/>
          </a:xfrm>
        </p:spPr>
        <p:txBody>
          <a:bodyPr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INNOVATIVE EXAM FORMAT</a:t>
            </a:r>
            <a:endParaRPr lang="en-US" sz="4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0831B4-2622-4373-8285-FEABFBD00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7" y="1447306"/>
            <a:ext cx="8425828" cy="4277469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latin typeface="Montserrat"/>
              </a:rPr>
              <a:t>Multiple choice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latin typeface="Montserrat"/>
              </a:rPr>
              <a:t>Fill-in-the-blank calculation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latin typeface="Montserrat"/>
              </a:rPr>
              <a:t>Ordered response and/or hot spots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latin typeface="Montserrat"/>
              </a:rPr>
              <a:t>Multiple response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latin typeface="Montserrat"/>
              </a:rPr>
              <a:t>Multimedia used on all question types, including charts, tables, graphics, sound and video.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rgbClr val="00CCFF"/>
                </a:solidFill>
                <a:latin typeface="Montserrat"/>
              </a:rPr>
              <a:t>Exam will begin with short tutorial explaining how to answer each type of question.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DCFD64-8CD1-49C7-A925-ED5F7D707A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0736" y="656313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88769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98000">
              <a:schemeClr val="accent4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51667" y="1101522"/>
            <a:ext cx="7098800" cy="905078"/>
          </a:xfrm>
          <a:prstGeom prst="rect">
            <a:avLst/>
          </a:prstGeom>
        </p:spPr>
        <p:txBody>
          <a:bodyPr lIns="121900" tIns="121900" rIns="121900" bIns="121900" anchor="b" anchorCtr="0">
            <a:noAutofit/>
          </a:bodyPr>
          <a:lstStyle/>
          <a:p>
            <a:pPr algn="ctr"/>
            <a:br>
              <a:rPr lang="en-US" sz="4400" dirty="0">
                <a:solidFill>
                  <a:srgbClr val="00BCD4"/>
                </a:solidFill>
              </a:rPr>
            </a:br>
            <a:r>
              <a:rPr lang="en-US" sz="4800" dirty="0">
                <a:solidFill>
                  <a:srgbClr val="00BCD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ATTENTION!</a:t>
            </a:r>
            <a:endParaRPr lang="en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DCAC389E-BF88-42E5-AC13-A195280FA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6" y="2006600"/>
            <a:ext cx="8366802" cy="4287196"/>
          </a:xfrm>
        </p:spPr>
        <p:txBody>
          <a:bodyPr/>
          <a:lstStyle/>
          <a:p>
            <a:pPr algn="ctr"/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/>
              </a:rPr>
              <a:t>Skipping or reviewing questions is not permitted</a:t>
            </a: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/>
              </a:rPr>
              <a:t>Changing answers is not permitted</a:t>
            </a:r>
          </a:p>
          <a:p>
            <a:pPr algn="ctr"/>
            <a:endParaRPr lang="en-US" sz="4800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B4FCD5-4AFF-49A7-A048-CF60A0B9B6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1825" y="670098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9504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23B906B-8839-496C-9CE7-B94AA2A1C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ACCOMMODATIONS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C2E2E71-6E63-4C40-B3BB-ED02CAEF4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3387" y="2006599"/>
            <a:ext cx="9056451" cy="4151009"/>
          </a:xfrm>
        </p:spPr>
        <p:txBody>
          <a:bodyPr/>
          <a:lstStyle/>
          <a:p>
            <a:pPr algn="ctr">
              <a:buNone/>
            </a:pPr>
            <a:r>
              <a:rPr lang="en-US" sz="3200" b="1" dirty="0">
                <a:latin typeface="Montserrat"/>
                <a:cs typeface="Times New Roman" pitchFamily="18" charset="0"/>
              </a:rPr>
              <a:t>Certain accommodations are possible if a candidate:</a:t>
            </a:r>
          </a:p>
          <a:p>
            <a:pPr>
              <a:buNone/>
            </a:pPr>
            <a:endParaRPr lang="en-US" sz="2800" dirty="0">
              <a:latin typeface="Montserrat"/>
              <a:cs typeface="Times New Roman" pitchFamily="18" charset="0"/>
            </a:endParaRP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Has a disability as defined by the Americans with Disabilities Act, </a:t>
            </a:r>
            <a:r>
              <a:rPr lang="en-US" sz="2800" b="1" dirty="0">
                <a:latin typeface="Montserrat"/>
                <a:cs typeface="Times New Roman" pitchFamily="18" charset="0"/>
              </a:rPr>
              <a:t>and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Has been previously diagnosed by a healthcare professional, </a:t>
            </a:r>
            <a:r>
              <a:rPr lang="en-US" sz="2800" b="1" dirty="0">
                <a:latin typeface="Montserrat"/>
                <a:cs typeface="Times New Roman" pitchFamily="18" charset="0"/>
              </a:rPr>
              <a:t>and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Has had accommodations in nursing program, </a:t>
            </a:r>
            <a:r>
              <a:rPr lang="en-US" sz="2800" b="1" dirty="0">
                <a:latin typeface="Montserrat"/>
                <a:cs typeface="Times New Roman" pitchFamily="18" charset="0"/>
              </a:rPr>
              <a:t>and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Submits the appropriate documentation to the NDBON for review and approval</a:t>
            </a:r>
          </a:p>
          <a:p>
            <a:endParaRPr lang="en-US" sz="36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01F0F08-C3F6-46CA-BCFB-17EE020820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1568" y="298107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5206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C000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CA8B9-F658-4CCD-BAB9-5CC515F78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715" y="1010963"/>
            <a:ext cx="8673482" cy="54600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EXAM &amp; LICENSURE PROCESS IS COMPLETELY ONLINE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E50206-30F6-4F67-ACAC-2A0CFC8B0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1333" y="1684854"/>
            <a:ext cx="3562400" cy="4082758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</a:rPr>
              <a:t>ON-LINE  EXAM, ENDORSEMENT AND RENEWAL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>
              <a:latin typeface="Montserra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</a:rPr>
              <a:t>ON-LINE APPLICATION STATUS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>
              <a:latin typeface="Montserra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</a:rPr>
              <a:t>ON-LINE VERIFICATION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FD0405-342D-488D-8CA2-ECD7C61DE662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0C9BB8-3961-4500-B261-EDFFC3344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456" y="2104033"/>
            <a:ext cx="4679005" cy="351168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7022ABE-B0E0-48C9-BACD-7670EB5893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012" y="699546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80168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C3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9BAA4-1461-43E2-9D04-C18D9C2F1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507" y="717763"/>
            <a:ext cx="7490298" cy="647599"/>
          </a:xfrm>
        </p:spPr>
        <p:txBody>
          <a:bodyPr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BOARD OF NURSING WEBSITE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29B357-80CB-48AF-81B0-B47042F5B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3278" y="1426452"/>
            <a:ext cx="7098800" cy="4569298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Montserrat"/>
              </a:rPr>
              <a:t>ABOUT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Montserrat"/>
              </a:rPr>
              <a:t>LAW-RULES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  <a:latin typeface="Montserrat"/>
              </a:rPr>
              <a:t>VERIFY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Montserrat"/>
              </a:rPr>
              <a:t>FAQ</a:t>
            </a:r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  <a:latin typeface="Montserrat"/>
              </a:rPr>
              <a:t>NURSE LICENSURE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Montserrat"/>
              </a:rPr>
              <a:t>PRACTICE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Montserrat"/>
              </a:rPr>
              <a:t>EDUCATION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Montserrat"/>
              </a:rPr>
              <a:t>COMPLIANCE-DISCIPLINE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Montserrat"/>
              </a:rPr>
              <a:t>PUBLICATIONS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Montserrat"/>
              </a:rPr>
              <a:t>UAP/MAIII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Montserrat"/>
              </a:rPr>
              <a:t>CNA-TESTING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Montserrat"/>
              </a:rPr>
              <a:t>COMPACT</a:t>
            </a:r>
          </a:p>
          <a:p>
            <a:endParaRPr lang="en-US" dirty="0"/>
          </a:p>
        </p:txBody>
      </p:sp>
      <p:sp>
        <p:nvSpPr>
          <p:cNvPr id="4" name="Shape 379">
            <a:extLst>
              <a:ext uri="{FF2B5EF4-FFF2-40B4-BE49-F238E27FC236}">
                <a16:creationId xmlns:a16="http://schemas.microsoft.com/office/drawing/2014/main" id="{A59F45E8-89E1-4DA3-9EA0-D9A9BBBEE1E1}"/>
              </a:ext>
            </a:extLst>
          </p:cNvPr>
          <p:cNvSpPr/>
          <p:nvPr/>
        </p:nvSpPr>
        <p:spPr>
          <a:xfrm>
            <a:off x="4749585" y="1945852"/>
            <a:ext cx="4871018" cy="4102899"/>
          </a:xfrm>
          <a:custGeom>
            <a:avLst/>
            <a:gdLst/>
            <a:ahLst/>
            <a:cxnLst/>
            <a:rect l="0" t="0" r="0" b="0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6276AA2-E580-4F1B-9592-6BFE9519A9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834" y="2188722"/>
            <a:ext cx="4435813" cy="304475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25E3273-34F8-4E28-9D42-35AE1C84029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871" y="3997301"/>
            <a:ext cx="1591689" cy="112921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5C782A4-ABA0-44EC-9757-47DE7AA8F5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458" y="2458330"/>
            <a:ext cx="3935631" cy="110476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1BE2C9F-5176-439C-A998-A8341245A65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3459" y="717763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6120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9E0D1-93CF-49AF-80FF-34334583B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899" y="818472"/>
            <a:ext cx="7617827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EXAM ELIGIBILITY REQUIREMENTS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E3BE58-6D15-4BF0-AF98-A311250A9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6" y="2006599"/>
            <a:ext cx="8434707" cy="3956455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Complete on-line application with appropriate fee  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Official transcript with degree posted sent directly to ND Board of Nursing from program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Candidate registers with NCLEX Candidate Services (</a:t>
            </a:r>
            <a:r>
              <a:rPr lang="en-US" sz="2800" dirty="0">
                <a:solidFill>
                  <a:srgbClr val="00B050"/>
                </a:solidFill>
                <a:latin typeface="Montserrat"/>
                <a:cs typeface="Times New Roman" pitchFamily="18" charset="0"/>
              </a:rPr>
              <a:t>www.pearsonvue.com/nclex</a:t>
            </a:r>
            <a:r>
              <a:rPr lang="en-US" sz="2800" dirty="0">
                <a:latin typeface="Montserrat"/>
                <a:cs typeface="Times New Roman" pitchFamily="18" charset="0"/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Print and complete Criminal History Record Check (CHRC) form and follow directions for fingerprinting. 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3DA31E-8329-41AA-A3B2-D68FD251EE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3187" y="557853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9511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5DB91-17E7-48F3-A2AC-2FBE35CAD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67" y="800717"/>
            <a:ext cx="7098800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ELIGIBILITY PROCESS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EB52D-D758-4AC3-842B-DB322E4F4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7" y="2006599"/>
            <a:ext cx="8044088" cy="391754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ND Board of Nursing reviews application and transcript for completeness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Candidate is registered with NCLEX Candidate Services (Pearson VUE)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NDBON forwards eligibility to test to Pearson VUE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NDBON posts work authorization on website </a:t>
            </a:r>
            <a:r>
              <a:rPr lang="en-US" sz="2800" dirty="0">
                <a:solidFill>
                  <a:srgbClr val="0070C0"/>
                </a:solidFill>
                <a:latin typeface="Montserrat"/>
                <a:cs typeface="Times New Roman" pitchFamily="18" charset="0"/>
              </a:rPr>
              <a:t>www.ndbon.org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342792-DDB5-485F-9547-3A634635CF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0736" y="540098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8115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7CE12-D03F-452F-AAC7-A78985504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255" y="649797"/>
            <a:ext cx="7098800" cy="647599"/>
          </a:xfrm>
        </p:spPr>
        <p:txBody>
          <a:bodyPr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NURSING LAW &amp; RULES</a:t>
            </a:r>
            <a:endParaRPr lang="en-US" sz="4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711A5F-B032-4206-87A2-E42563F7A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108" y="1633737"/>
            <a:ext cx="8629094" cy="479369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3600" b="1" dirty="0">
                <a:solidFill>
                  <a:schemeClr val="tx1"/>
                </a:solidFill>
                <a:latin typeface="Montserrat"/>
              </a:rPr>
              <a:t>LAW</a:t>
            </a:r>
          </a:p>
          <a:p>
            <a:pPr lvl="2" algn="ctr">
              <a:buNone/>
            </a:pPr>
            <a:r>
              <a:rPr lang="en-US" sz="3600" dirty="0">
                <a:latin typeface="Montserrat"/>
              </a:rPr>
              <a:t>North Dakota Century Code (NDCC) </a:t>
            </a:r>
          </a:p>
          <a:p>
            <a:pPr lvl="2" algn="ctr">
              <a:buNone/>
            </a:pPr>
            <a:r>
              <a:rPr lang="en-US" sz="3600" dirty="0">
                <a:latin typeface="Montserrat"/>
              </a:rPr>
              <a:t>Chapter 43-12.1</a:t>
            </a:r>
          </a:p>
          <a:p>
            <a:pPr lvl="2" algn="ctr">
              <a:buNone/>
            </a:pPr>
            <a:r>
              <a:rPr lang="en-US" sz="3600" dirty="0">
                <a:latin typeface="Montserrat"/>
              </a:rPr>
              <a:t>NURSE PRACTICES ACT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3600" b="1" dirty="0">
                <a:solidFill>
                  <a:schemeClr val="tx1"/>
                </a:solidFill>
                <a:latin typeface="Montserrat"/>
              </a:rPr>
              <a:t>RULES</a:t>
            </a:r>
          </a:p>
          <a:p>
            <a:pPr algn="ctr">
              <a:buNone/>
            </a:pPr>
            <a:r>
              <a:rPr lang="en-US" sz="3600" dirty="0">
                <a:latin typeface="Montserrat"/>
              </a:rPr>
              <a:t>North Dakota Administrative Code (NDAC) </a:t>
            </a:r>
          </a:p>
          <a:p>
            <a:pPr algn="ctr">
              <a:buNone/>
            </a:pPr>
            <a:r>
              <a:rPr lang="en-US" sz="3600" dirty="0">
                <a:latin typeface="Montserrat"/>
              </a:rPr>
              <a:t>Title 54</a:t>
            </a:r>
          </a:p>
          <a:p>
            <a:pPr algn="ctr">
              <a:buNone/>
            </a:pPr>
            <a:r>
              <a:rPr lang="en-US" sz="3600" dirty="0">
                <a:latin typeface="Montserrat"/>
              </a:rPr>
              <a:t>BOARD OF NURSING</a:t>
            </a:r>
          </a:p>
          <a:p>
            <a:pPr lvl="2" algn="ctr">
              <a:buNone/>
            </a:pPr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C16C0C-9276-4F9B-9AE7-74DC25999F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7195" y="649797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77003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C3459-CAB6-4F56-94C9-C5B63E37B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800" y="1191334"/>
            <a:ext cx="7734370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NDBON LICENSURE APPLICATION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D01BD-3454-4874-9C8C-A4E28A6DE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6" y="2006600"/>
            <a:ext cx="8016606" cy="399536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Candidate completes NDBON </a:t>
            </a:r>
            <a:r>
              <a:rPr lang="en-US" sz="2800" i="1" dirty="0">
                <a:latin typeface="Montserrat"/>
                <a:cs typeface="Times New Roman" pitchFamily="18" charset="0"/>
              </a:rPr>
              <a:t>License by Examination</a:t>
            </a:r>
            <a:r>
              <a:rPr lang="en-US" sz="2800" dirty="0">
                <a:latin typeface="Montserrat"/>
                <a:cs typeface="Times New Roman" pitchFamily="18" charset="0"/>
              </a:rPr>
              <a:t> application on-line at </a:t>
            </a:r>
            <a:r>
              <a:rPr lang="en-US" sz="2800" dirty="0">
                <a:latin typeface="Montserrat"/>
                <a:cs typeface="Times New Roman" pitchFamily="18" charset="0"/>
                <a:hlinkClick r:id="rId2"/>
              </a:rPr>
              <a:t>www.ndbon.org</a:t>
            </a:r>
            <a:r>
              <a:rPr lang="en-US" sz="2800" dirty="0">
                <a:latin typeface="Montserrat"/>
                <a:cs typeface="Times New Roman" pitchFamily="18" charset="0"/>
              </a:rPr>
              <a:t> under </a:t>
            </a:r>
            <a:r>
              <a:rPr lang="en-US" sz="2800" b="1" dirty="0">
                <a:solidFill>
                  <a:srgbClr val="00B0F0"/>
                </a:solidFill>
                <a:latin typeface="Montserrat"/>
                <a:cs typeface="Times New Roman" pitchFamily="18" charset="0"/>
              </a:rPr>
              <a:t>NURSE LICENSURE</a:t>
            </a:r>
            <a:r>
              <a:rPr lang="en-US" sz="2800" dirty="0">
                <a:latin typeface="Montserrat"/>
                <a:cs typeface="Times New Roman" pitchFamily="18" charset="0"/>
              </a:rPr>
              <a:t>.  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Criminal Background Check application fee of $20.00 included in on-line application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Pay $130 via debit or credit card, Visa/MC/Discover gift or cash cards   </a:t>
            </a:r>
            <a:r>
              <a:rPr lang="en-US" sz="2800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(Fees are non-refundable)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ADBD8D-517D-4E6F-BADD-C03D605752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008" y="930715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61561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3C0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5714F-833B-4EF5-81A8-B06C3C6FD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67" y="765206"/>
            <a:ext cx="7098800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OFFICIAL TRANSCRIPTS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6D0D00-57D5-483D-9C8B-795E1E544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7" y="2006600"/>
            <a:ext cx="7880418" cy="39370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Official Transcripts required </a:t>
            </a:r>
            <a:r>
              <a:rPr lang="en-US" sz="2800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AFTER DEGREE AND COMPLETION DATE</a:t>
            </a:r>
            <a:r>
              <a:rPr lang="en-US" sz="2800" dirty="0">
                <a:latin typeface="Montserrat"/>
                <a:cs typeface="Times New Roman" pitchFamily="18" charset="0"/>
              </a:rPr>
              <a:t> are </a:t>
            </a:r>
            <a:r>
              <a:rPr lang="en-US" sz="2800" dirty="0">
                <a:solidFill>
                  <a:srgbClr val="FF0000"/>
                </a:solidFill>
                <a:latin typeface="Montserrat"/>
                <a:cs typeface="Times New Roman" pitchFamily="18" charset="0"/>
              </a:rPr>
              <a:t>posted</a:t>
            </a:r>
            <a:r>
              <a:rPr lang="en-US" sz="2800" dirty="0">
                <a:latin typeface="Montserrat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800" dirty="0">
              <a:latin typeface="Montserrat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Transcripts will be accepted via mail or electronic through the </a:t>
            </a:r>
            <a:r>
              <a:rPr lang="en-US" sz="2800" i="1" dirty="0">
                <a:latin typeface="Montserrat"/>
                <a:cs typeface="Times New Roman" pitchFamily="18" charset="0"/>
              </a:rPr>
              <a:t>National Student Clearinghouse </a:t>
            </a:r>
            <a:r>
              <a:rPr lang="en-US" sz="2800" dirty="0">
                <a:latin typeface="Montserrat"/>
                <a:cs typeface="Times New Roman" pitchFamily="18" charset="0"/>
              </a:rPr>
              <a:t>electronic exchange or other secure electronic transcript service such as e-script or Parchment.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C3FD4D-5C57-448C-8DE3-2B7A7B7585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280" y="504587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24353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466EF-9C10-4712-900B-BD92935E8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281" y="704950"/>
            <a:ext cx="9270460" cy="647599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CRIMINAL HISTORY RECORD CHECK (CHRC)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20C3AE-A7C7-4D66-8019-40DA0C25E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2775" y="2035500"/>
            <a:ext cx="8484289" cy="426774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Print &amp; complete Criminal History Record Check form 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Contact BCI approved finger print vendor for hours of fingerprinting or to set up appointment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The fee for actual fingerprinting will vary depending agency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Send CHRC form, fingerprint card(s), and fee </a:t>
            </a:r>
            <a:r>
              <a:rPr lang="en-US" sz="2800" b="1" dirty="0">
                <a:solidFill>
                  <a:srgbClr val="00B050"/>
                </a:solidFill>
                <a:latin typeface="Montserrat"/>
                <a:cs typeface="Times New Roman" pitchFamily="18" charset="0"/>
              </a:rPr>
              <a:t>payable to BCI</a:t>
            </a:r>
            <a:r>
              <a:rPr lang="en-US" sz="2800" dirty="0">
                <a:latin typeface="Montserrat"/>
                <a:cs typeface="Times New Roman" pitchFamily="18" charset="0"/>
              </a:rPr>
              <a:t> for $40.00 to ND Board of Nursing.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C38FEF-AB69-4B24-A9E0-59902FFF65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008" y="444331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39341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EAD9A-C932-4BCF-A136-3E2B05F50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67" y="773045"/>
            <a:ext cx="7481584" cy="103630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OPTION 1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ELECTRONIC FINGERPRINTING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82963-096F-4DE3-921A-0AB4DFE6E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5113" y="1809345"/>
            <a:ext cx="8882769" cy="4121826"/>
          </a:xfrm>
        </p:spPr>
        <p:txBody>
          <a:bodyPr/>
          <a:lstStyle/>
          <a:p>
            <a:pPr algn="ctr">
              <a:buNone/>
            </a:pPr>
            <a:r>
              <a:rPr lang="en-US" sz="2800" b="1" dirty="0">
                <a:latin typeface="Montserrat"/>
                <a:cs typeface="Times New Roman" pitchFamily="18" charset="0"/>
              </a:rPr>
              <a:t>If your fingerprints are done electronically, you will need to submit the following to the ND Board of Nursing:</a:t>
            </a:r>
          </a:p>
          <a:p>
            <a:pPr>
              <a:buNone/>
            </a:pPr>
            <a:endParaRPr lang="en-US" sz="2400" dirty="0">
              <a:latin typeface="Montserrat"/>
              <a:cs typeface="Times New Roman" pitchFamily="18" charset="0"/>
            </a:endParaRPr>
          </a:p>
          <a:p>
            <a:pPr marL="342900" lvl="1" indent="-3429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Criminal History Record Check form</a:t>
            </a:r>
          </a:p>
          <a:p>
            <a:pPr marL="342900" lvl="1" indent="-3429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Acknowledgement form (if provided by agency)</a:t>
            </a:r>
          </a:p>
          <a:p>
            <a:pPr marL="342900" lvl="1" indent="-3429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One (</a:t>
            </a:r>
            <a:r>
              <a:rPr lang="en-US" sz="2800" dirty="0">
                <a:solidFill>
                  <a:srgbClr val="FF0000"/>
                </a:solidFill>
                <a:latin typeface="Montserrat"/>
                <a:cs typeface="Times New Roman" pitchFamily="18" charset="0"/>
              </a:rPr>
              <a:t>1</a:t>
            </a:r>
            <a:r>
              <a:rPr lang="en-US" sz="2800" dirty="0">
                <a:latin typeface="Montserrat"/>
                <a:cs typeface="Times New Roman" pitchFamily="18" charset="0"/>
              </a:rPr>
              <a:t>) completed fingerprint card (</a:t>
            </a:r>
            <a:r>
              <a:rPr lang="en-US" sz="2800" dirty="0">
                <a:solidFill>
                  <a:srgbClr val="00CCFF"/>
                </a:solidFill>
                <a:latin typeface="Montserrat"/>
                <a:cs typeface="Times New Roman" pitchFamily="18" charset="0"/>
              </a:rPr>
              <a:t>be sure cards are completed and signed and dated by the individual doing the fingerprinting</a:t>
            </a:r>
            <a:r>
              <a:rPr lang="en-US" sz="2800" dirty="0">
                <a:solidFill>
                  <a:schemeClr val="bg2"/>
                </a:solidFill>
                <a:latin typeface="Montserrat"/>
                <a:cs typeface="Times New Roman" pitchFamily="18" charset="0"/>
              </a:rPr>
              <a:t>)</a:t>
            </a:r>
            <a:endParaRPr lang="en-US" sz="2800" dirty="0">
              <a:solidFill>
                <a:srgbClr val="00B0F0"/>
              </a:solidFill>
              <a:latin typeface="Montserrat"/>
              <a:cs typeface="Times New Roman" pitchFamily="18" charset="0"/>
            </a:endParaRPr>
          </a:p>
          <a:p>
            <a:pPr marL="342900" lvl="1" indent="-3429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Money order or cashiers check </a:t>
            </a:r>
            <a:r>
              <a:rPr lang="en-US" sz="2800" b="1" dirty="0">
                <a:latin typeface="Montserrat"/>
                <a:cs typeface="Times New Roman" pitchFamily="18" charset="0"/>
              </a:rPr>
              <a:t>payable to BCI (Bureau of Criminal Investigation) in the </a:t>
            </a:r>
            <a:r>
              <a:rPr lang="en-US" sz="2800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EXACT</a:t>
            </a:r>
            <a:r>
              <a:rPr lang="en-US" sz="2800" b="1" dirty="0">
                <a:latin typeface="Montserrat"/>
                <a:cs typeface="Times New Roman" pitchFamily="18" charset="0"/>
              </a:rPr>
              <a:t> amount of $40.00</a:t>
            </a:r>
            <a:r>
              <a:rPr lang="en-US" sz="2800" dirty="0">
                <a:latin typeface="Montserrat"/>
                <a:cs typeface="Times New Roman" pitchFamily="18" charset="0"/>
              </a:rPr>
              <a:t>.  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44C573-691A-4BE2-B9C8-8ED85D590A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012" y="706777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3604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9E934-8489-4C3F-B13E-04CF610F8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800" y="680936"/>
            <a:ext cx="7098800" cy="1157997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OPTION 2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INK &amp; ROLL FINGERPRINTING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E0667-EC89-47F9-BA0C-3917F90CB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3580" y="1988844"/>
            <a:ext cx="8948691" cy="4258013"/>
          </a:xfrm>
        </p:spPr>
        <p:txBody>
          <a:bodyPr/>
          <a:lstStyle/>
          <a:p>
            <a:pPr>
              <a:buNone/>
            </a:pPr>
            <a:r>
              <a:rPr lang="en-US" sz="2800" b="1" dirty="0">
                <a:latin typeface="Montserrat"/>
                <a:cs typeface="Times New Roman" pitchFamily="18" charset="0"/>
              </a:rPr>
              <a:t>If your fingerprints are done by ink and roll, you will need to submit the following to the </a:t>
            </a:r>
            <a:r>
              <a:rPr lang="en-US" sz="2800" b="1" dirty="0">
                <a:solidFill>
                  <a:schemeClr val="accent1"/>
                </a:solidFill>
                <a:latin typeface="Montserrat"/>
                <a:cs typeface="Times New Roman" pitchFamily="18" charset="0"/>
              </a:rPr>
              <a:t>Board of Nursing</a:t>
            </a:r>
            <a:r>
              <a:rPr lang="en-US" sz="2800" b="1" dirty="0">
                <a:latin typeface="Montserrat"/>
                <a:cs typeface="Times New Roman" pitchFamily="18" charset="0"/>
              </a:rPr>
              <a:t>:</a:t>
            </a:r>
          </a:p>
          <a:p>
            <a:endParaRPr lang="en-US" sz="2800" dirty="0">
              <a:latin typeface="Montserrat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Criminal History Record Check form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Two (</a:t>
            </a:r>
            <a:r>
              <a:rPr lang="en-US" sz="2800" dirty="0">
                <a:solidFill>
                  <a:srgbClr val="FF0000"/>
                </a:solidFill>
                <a:latin typeface="Montserrat"/>
                <a:cs typeface="Times New Roman" pitchFamily="18" charset="0"/>
              </a:rPr>
              <a:t>2</a:t>
            </a:r>
            <a:r>
              <a:rPr lang="en-US" sz="2800" dirty="0">
                <a:latin typeface="Montserrat"/>
                <a:cs typeface="Times New Roman" pitchFamily="18" charset="0"/>
              </a:rPr>
              <a:t>) completed fingerprint cards (</a:t>
            </a:r>
            <a:r>
              <a:rPr lang="en-US" sz="2800" dirty="0">
                <a:solidFill>
                  <a:srgbClr val="0070C0"/>
                </a:solidFill>
                <a:latin typeface="Montserrat"/>
                <a:cs typeface="Times New Roman" pitchFamily="18" charset="0"/>
              </a:rPr>
              <a:t>Be sure cards are completed and signed and dated by the individual doing the fingerprinting</a:t>
            </a:r>
            <a:r>
              <a:rPr lang="en-US" sz="2800" dirty="0">
                <a:latin typeface="Montserrat"/>
                <a:cs typeface="Times New Roman" pitchFamily="18" charset="0"/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Money order or cashiers check </a:t>
            </a:r>
            <a:r>
              <a:rPr lang="en-US" sz="2800" b="1" dirty="0">
                <a:latin typeface="Montserrat"/>
                <a:cs typeface="Times New Roman" pitchFamily="18" charset="0"/>
              </a:rPr>
              <a:t>payable to BCI (Bureau of Criminal Investigation) in the </a:t>
            </a:r>
            <a:r>
              <a:rPr lang="en-US" sz="2800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EXACT</a:t>
            </a:r>
            <a:r>
              <a:rPr lang="en-US" sz="2800" b="1" dirty="0">
                <a:latin typeface="Montserrat"/>
                <a:cs typeface="Times New Roman" pitchFamily="18" charset="0"/>
              </a:rPr>
              <a:t> amount of $40.00</a:t>
            </a:r>
            <a:r>
              <a:rPr lang="en-US" sz="2800" dirty="0">
                <a:latin typeface="Montserrat"/>
                <a:cs typeface="Times New Roman" pitchFamily="18" charset="0"/>
              </a:rPr>
              <a:t>.  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695F3F-7715-4FF8-A065-D0E764199E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5833" y="680936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351371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C88C6-00C8-44BD-9358-5FC46CE8D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799" y="753590"/>
            <a:ext cx="7724643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CRIMINAL HISTORY RECORD CHECK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2CE10C-2548-4E60-B0F5-392C0DCC2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799" y="1763408"/>
            <a:ext cx="8104022" cy="4005094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Both federal and state checks will be performed.  If fingerprints are not adequate for identification purposes for BCI, NDBON will notify you. 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2800" dirty="0">
              <a:latin typeface="Montserrat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 If second set of prints are not adequate for identification purposes, a name search will be requested. 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2800" dirty="0">
              <a:latin typeface="Montserrat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Processing time averages ten days if first set of fingerprints are adequate. 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886635-0EE4-4D54-92F7-E324DA9FB5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740" y="753590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647739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E2B6B-6D56-49F2-B746-F3F959505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2248" y="695222"/>
            <a:ext cx="7744098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CRIMINAL HISTORY RECORD CHECK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DEA6D-603F-4499-937A-A5BCF86D3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2494" y="1510488"/>
            <a:ext cx="8443607" cy="4433111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Work authorization will be issued and test can be scheduled prior to CHRC results. 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2800" dirty="0">
              <a:latin typeface="Montserrat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CHRC results must be received in the Board office before results of licensing examination will be issued. 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2800" dirty="0">
              <a:latin typeface="Montserrat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If candidate passes examination and CHRC results are not completed candidate can continue to work as GN or GPN under the 90-day work authorization until CHRC results are received or the work authorization expires.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AB0A42-A652-4C2F-BF8F-6AEC5221F9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008" y="434603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06963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2F699-1731-4380-8B26-2AD69A8E3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67" y="675769"/>
            <a:ext cx="7098800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NCLEX REGISTRATION PROCESS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D5B92-108F-446C-B6C1-9BD169FF8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6306" y="1702746"/>
            <a:ext cx="8550613" cy="4073187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Montserrat"/>
                <a:cs typeface="Times New Roman" pitchFamily="18" charset="0"/>
              </a:rPr>
              <a:t>Candidate registers with NCLEX Candidate Services by telephone or website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2400" dirty="0">
              <a:latin typeface="Montserrat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Montserrat"/>
                <a:cs typeface="Times New Roman" pitchFamily="18" charset="0"/>
              </a:rPr>
              <a:t>Pearson VUE e-mails candidate acknowledgement of receipt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2400" dirty="0">
              <a:latin typeface="Montserrat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Montserrat"/>
                <a:cs typeface="Times New Roman" pitchFamily="18" charset="0"/>
              </a:rPr>
              <a:t>NDBON determines candidate’s eligibility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2400" dirty="0">
              <a:latin typeface="Montserrat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Montserrat"/>
                <a:cs typeface="Times New Roman" pitchFamily="18" charset="0"/>
              </a:rPr>
              <a:t>Pearson VUE e-mails candidate Authorization to Test (ATT) (must have e-mail address)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2400" dirty="0">
              <a:latin typeface="Montserrat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latin typeface="Montserrat"/>
                <a:cs typeface="Times New Roman" pitchFamily="18" charset="0"/>
              </a:rPr>
              <a:t>Candidate schedules test date on-line or via phone and chooses desired Pearson Professional Center location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856CA3-3A2B-4853-9D8A-E362AF941D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642" y="415150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92645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0C710-C6AF-44EC-AA97-AC9173E34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67" y="685495"/>
            <a:ext cx="7098800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NCLEX REGISTRATION OPTIONS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28857-09D6-4232-939C-0C173AE2D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7" y="1695314"/>
            <a:ext cx="8512717" cy="4831945"/>
          </a:xfrm>
        </p:spPr>
        <p:txBody>
          <a:bodyPr/>
          <a:lstStyle/>
          <a:p>
            <a:pPr>
              <a:buNone/>
            </a:pPr>
            <a:r>
              <a:rPr lang="en-US" sz="3600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INTERNET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3100" dirty="0">
                <a:latin typeface="Montserrat"/>
                <a:cs typeface="Times New Roman" pitchFamily="18" charset="0"/>
                <a:hlinkClick r:id="rId2"/>
              </a:rPr>
              <a:t>www.pearsonvue.com/nclex</a:t>
            </a:r>
            <a:r>
              <a:rPr lang="en-US" sz="3100" dirty="0">
                <a:latin typeface="Montserrat"/>
                <a:cs typeface="Times New Roman" pitchFamily="18" charset="0"/>
              </a:rPr>
              <a:t> and select “</a:t>
            </a:r>
            <a:r>
              <a:rPr lang="en-US" sz="3100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Registration</a:t>
            </a:r>
            <a:r>
              <a:rPr lang="en-US" sz="3100" dirty="0">
                <a:latin typeface="Montserrat"/>
                <a:cs typeface="Times New Roman" pitchFamily="18" charset="0"/>
              </a:rPr>
              <a:t>”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3100" dirty="0">
                <a:latin typeface="Montserrat"/>
                <a:cs typeface="Times New Roman" pitchFamily="18" charset="0"/>
              </a:rPr>
              <a:t>Payment by credit or debit card,  VISA, MC, or American Express</a:t>
            </a:r>
          </a:p>
          <a:p>
            <a:pPr>
              <a:buNone/>
            </a:pPr>
            <a:r>
              <a:rPr lang="en-US" sz="3300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PHONE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Call 1-866-496-2539 Monday – Friday 7 a.m. to 7 p.m.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Payment by credit or debit card, Visa, MC, or American Express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E85D74-589B-47B1-8E99-517CFDA65D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552" y="526479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152545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6B2CE-670D-447E-809B-089E543BD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66" y="675768"/>
            <a:ext cx="7471723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COMMON REGISTRATION ERRORS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99DE8-B9F6-44E5-9DD2-70D9FA681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6" y="1721796"/>
            <a:ext cx="7471723" cy="4289898"/>
          </a:xfrm>
        </p:spPr>
        <p:txBody>
          <a:bodyPr/>
          <a:lstStyle/>
          <a:p>
            <a:pPr>
              <a:buNone/>
            </a:pPr>
            <a:r>
              <a:rPr lang="en-US" sz="2800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Type of examination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Registered Nurse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Practical Nurse</a:t>
            </a:r>
          </a:p>
          <a:p>
            <a:pPr lvl="1">
              <a:buClr>
                <a:schemeClr val="bg2">
                  <a:lumMod val="50000"/>
                </a:schemeClr>
              </a:buClr>
              <a:buNone/>
            </a:pPr>
            <a:endParaRPr lang="en-US" sz="2800" dirty="0">
              <a:latin typeface="Montserrat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State of licensure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Must be the same state candidate applied for licensure</a:t>
            </a:r>
          </a:p>
          <a:p>
            <a:pPr lvl="1">
              <a:buClr>
                <a:schemeClr val="bg2">
                  <a:lumMod val="50000"/>
                </a:schemeClr>
              </a:buClr>
              <a:buNone/>
            </a:pPr>
            <a:endParaRPr lang="en-US" sz="2800" dirty="0">
              <a:latin typeface="Montserrat"/>
              <a:cs typeface="Times New Roman" pitchFamily="18" charset="0"/>
            </a:endParaRPr>
          </a:p>
          <a:p>
            <a:pPr algn="ctr">
              <a:buNone/>
            </a:pPr>
            <a:r>
              <a:rPr lang="en-US" sz="3200" b="1" dirty="0">
                <a:solidFill>
                  <a:srgbClr val="00B050"/>
                </a:solidFill>
                <a:latin typeface="Montserrat"/>
                <a:cs typeface="Times New Roman" pitchFamily="18" charset="0"/>
              </a:rPr>
              <a:t>Pearson VUE will charge $50.00 fee to </a:t>
            </a:r>
          </a:p>
          <a:p>
            <a:pPr algn="ctr">
              <a:buNone/>
            </a:pPr>
            <a:r>
              <a:rPr lang="en-US" sz="3200" b="1" dirty="0">
                <a:solidFill>
                  <a:srgbClr val="00B050"/>
                </a:solidFill>
                <a:latin typeface="Montserrat"/>
                <a:cs typeface="Times New Roman" pitchFamily="18" charset="0"/>
              </a:rPr>
              <a:t>correct these errors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99E7F3-E7E6-42C3-AF67-F81BB00B1C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30" y="415149"/>
            <a:ext cx="1371645" cy="1168835"/>
          </a:xfrm>
          <a:prstGeom prst="rect">
            <a:avLst/>
          </a:prstGeom>
          <a:noFill/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229BAE0-D083-42B0-B614-452A569128A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629" y="1721796"/>
            <a:ext cx="1994036" cy="183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642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CCFF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FE6E872-B839-4A0F-841C-331B282D1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8765" y="458899"/>
            <a:ext cx="6045693" cy="1707251"/>
          </a:xfrm>
        </p:spPr>
        <p:txBody>
          <a:bodyPr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NDBON Mission</a:t>
            </a:r>
            <a:br>
              <a:rPr lang="en-US" sz="3600" dirty="0"/>
            </a:br>
            <a:r>
              <a:rPr lang="en-US" sz="36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318521-D353-4D05-9219-43A5265F5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6" y="2166151"/>
            <a:ext cx="8327890" cy="4321347"/>
          </a:xfrm>
        </p:spPr>
        <p:txBody>
          <a:bodyPr/>
          <a:lstStyle/>
          <a:p>
            <a:pPr algn="ctr">
              <a:buNone/>
            </a:pPr>
            <a:endParaRPr lang="en-US" sz="1800" b="1" i="1" dirty="0">
              <a:latin typeface="Montserrat"/>
            </a:endParaRPr>
          </a:p>
          <a:p>
            <a:pPr algn="ctr"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/>
              </a:rPr>
              <a:t>- </a:t>
            </a:r>
            <a:r>
              <a:rPr lang="en-US" sz="4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/>
              </a:rPr>
              <a:t>Public Protection 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"/>
              </a:rPr>
              <a:t>- </a:t>
            </a:r>
          </a:p>
          <a:p>
            <a:pPr algn="ctr">
              <a:buNone/>
            </a:pPr>
            <a:endParaRPr lang="en-US" dirty="0">
              <a:latin typeface="Montserrat"/>
            </a:endParaRPr>
          </a:p>
          <a:p>
            <a:pPr algn="ctr">
              <a:buNone/>
            </a:pPr>
            <a:r>
              <a:rPr lang="en-US" sz="3600" dirty="0">
                <a:latin typeface="Montserrat"/>
              </a:rPr>
              <a:t>To assure ND citizens quality nursing care through the regulation of standards for nursing education, licensure, and practice.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94CB89-FF4C-4389-9AF1-422BA1E950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3732" y="458899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941004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A6F59-8617-4EB1-B966-4E98BAD62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TRACK APPLICATION STATUS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00734-9CC8-4C9C-A9A5-CA2E7CE90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6" y="2006600"/>
            <a:ext cx="7676137" cy="3946728"/>
          </a:xfrm>
        </p:spPr>
        <p:txBody>
          <a:bodyPr/>
          <a:lstStyle/>
          <a:p>
            <a:pPr algn="ctr">
              <a:buNone/>
            </a:pPr>
            <a:r>
              <a:rPr lang="en-US" sz="3200" dirty="0">
                <a:latin typeface="Montserrat"/>
                <a:cs typeface="Times New Roman" pitchFamily="18" charset="0"/>
              </a:rPr>
              <a:t>To Track the Status of your application at </a:t>
            </a:r>
            <a:r>
              <a:rPr lang="en-US" sz="3200" dirty="0">
                <a:latin typeface="Montserrat"/>
                <a:cs typeface="Times New Roman" pitchFamily="18" charset="0"/>
                <a:hlinkClick r:id="rId2"/>
              </a:rPr>
              <a:t>www.ndbon.org</a:t>
            </a:r>
            <a:r>
              <a:rPr lang="en-US" sz="3200" dirty="0">
                <a:latin typeface="Montserrat"/>
                <a:cs typeface="Times New Roman" pitchFamily="18" charset="0"/>
              </a:rPr>
              <a:t> under </a:t>
            </a:r>
            <a:r>
              <a:rPr lang="en-US" sz="3200" b="1" dirty="0">
                <a:solidFill>
                  <a:srgbClr val="00B0F0"/>
                </a:solidFill>
                <a:latin typeface="Montserrat"/>
                <a:cs typeface="Times New Roman" pitchFamily="18" charset="0"/>
              </a:rPr>
              <a:t>NURSE LICENSURE </a:t>
            </a:r>
            <a:r>
              <a:rPr lang="en-US" sz="3200" dirty="0">
                <a:latin typeface="Montserrat"/>
                <a:cs typeface="Times New Roman" pitchFamily="18" charset="0"/>
              </a:rPr>
              <a:t>choose </a:t>
            </a:r>
            <a:r>
              <a:rPr lang="en-US" sz="3200" b="1" dirty="0">
                <a:latin typeface="Montserrat"/>
                <a:cs typeface="Times New Roman" pitchFamily="18" charset="0"/>
              </a:rPr>
              <a:t>“Initial RN or LPN for License by Exam”  </a:t>
            </a:r>
            <a:r>
              <a:rPr lang="en-US" sz="3200" dirty="0">
                <a:latin typeface="Montserrat"/>
                <a:cs typeface="Times New Roman" pitchFamily="18" charset="0"/>
              </a:rPr>
              <a:t>then </a:t>
            </a:r>
            <a:r>
              <a:rPr lang="en-US" sz="3200" b="1" dirty="0">
                <a:latin typeface="Montserrat"/>
                <a:cs typeface="Times New Roman" pitchFamily="18" charset="0"/>
              </a:rPr>
              <a:t>“Application Status”</a:t>
            </a:r>
            <a:r>
              <a:rPr lang="en-US" sz="3200" dirty="0">
                <a:latin typeface="Montserrat"/>
                <a:cs typeface="Times New Roman" pitchFamily="18" charset="0"/>
              </a:rPr>
              <a:t>.    Items received will list dates.   Those items that do not have dates are still needed to complete your application.   </a:t>
            </a:r>
          </a:p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5D9383-E713-429C-BD8A-AE9C205649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9919" y="670098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056876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6F06F-7D84-4942-8C32-4C2E2C94C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846" y="496112"/>
            <a:ext cx="8385243" cy="1235818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SCHEDULING AN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APPOINTMENT TO TEST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0064EA-507A-429F-9B44-6CB626EE0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6" y="2006600"/>
            <a:ext cx="8298707" cy="399536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Candidate receives ATT from Pearson VUE via e-mail (ATT valid for 90 days)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Candidate calls to schedule testing date and time at desired Pearson Professional Center location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First choice or close alternative offered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Appointment confirmation will be e-mailed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30 day rule for first time writers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45 day rules for repeat candidates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4FCE46-C267-49D7-9512-CCADFF7637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281" y="496112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551631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4473B-7799-4CD5-ABF8-833C2A7EB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800" y="593388"/>
            <a:ext cx="7098800" cy="1245546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CANCELING/CHANGING AN APPOINTMENT TO TEST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DEF7F-BF0E-42C1-A1CC-50D7C47E6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6" y="2006599"/>
            <a:ext cx="8104155" cy="4073187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latin typeface="Montserrat"/>
                <a:cs typeface="Times New Roman" pitchFamily="18" charset="0"/>
              </a:rPr>
              <a:t>All appointments may be canceled or changed by calling Pearson VUE or visiting the NCLEX Candidate website </a:t>
            </a:r>
          </a:p>
          <a:p>
            <a:pPr>
              <a:buNone/>
            </a:pPr>
            <a:endParaRPr lang="en-US" sz="3200" dirty="0">
              <a:latin typeface="Montserrat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latin typeface="Montserrat"/>
                <a:cs typeface="Times New Roman" pitchFamily="18" charset="0"/>
              </a:rPr>
              <a:t>24 hours notice required for any changes or cancellations or $200.00 fee will be </a:t>
            </a:r>
            <a:r>
              <a:rPr lang="en-US" sz="3200" b="1" dirty="0">
                <a:solidFill>
                  <a:srgbClr val="C00000"/>
                </a:solidFill>
                <a:latin typeface="Montserrat"/>
                <a:cs typeface="Times New Roman" pitchFamily="18" charset="0"/>
              </a:rPr>
              <a:t>forfeited</a:t>
            </a:r>
            <a:r>
              <a:rPr lang="en-US" sz="3200" dirty="0">
                <a:latin typeface="Montserrat"/>
                <a:cs typeface="Times New Roman" pitchFamily="18" charset="0"/>
              </a:rPr>
              <a:t>   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F83886-C6EE-453D-819C-4936A28FAC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369" y="593388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69095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E80D4-0E92-437A-AB03-3D6B7DB2F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67" y="656313"/>
            <a:ext cx="7098800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SITE SECURITY - ADMISSION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85DC9-A4A5-487F-88B4-03FB8B426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7" y="1763408"/>
            <a:ext cx="8354807" cy="4238558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latin typeface="Montserrat"/>
                <a:cs typeface="Times New Roman" pitchFamily="18" charset="0"/>
              </a:rPr>
              <a:t>Arrive at Pearson Professional Center 30 minutes before scheduled testing time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latin typeface="Montserrat"/>
                <a:cs typeface="Times New Roman" pitchFamily="18" charset="0"/>
              </a:rPr>
              <a:t>Present valid identification (unexpired photo ID)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latin typeface="Montserrat"/>
                <a:cs typeface="Times New Roman" pitchFamily="18" charset="0"/>
              </a:rPr>
              <a:t>First name &amp; last name on photo ID </a:t>
            </a:r>
            <a:r>
              <a:rPr lang="en-US" sz="3200" b="1" dirty="0">
                <a:solidFill>
                  <a:srgbClr val="7030A0"/>
                </a:solidFill>
                <a:latin typeface="Montserrat"/>
                <a:cs typeface="Times New Roman" pitchFamily="18" charset="0"/>
              </a:rPr>
              <a:t>must</a:t>
            </a:r>
            <a:r>
              <a:rPr lang="en-US" sz="3200" dirty="0">
                <a:latin typeface="Montserrat"/>
                <a:cs typeface="Times New Roman" pitchFamily="18" charset="0"/>
              </a:rPr>
              <a:t> match name on Electronic ATT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latin typeface="Montserrat"/>
                <a:cs typeface="Times New Roman" pitchFamily="18" charset="0"/>
              </a:rPr>
              <a:t>Palm-vein scan taken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latin typeface="Montserrat"/>
                <a:cs typeface="Times New Roman" pitchFamily="18" charset="0"/>
              </a:rPr>
              <a:t>Photograph taken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DDDEAF-78FF-40C5-9B90-F2D863B313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0463" y="395694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104865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FFEF9-6486-4A54-AA65-054009B6B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66" y="695224"/>
            <a:ext cx="7403763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SITE SECURITY - ADMISSION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F703F-AEA2-4C0E-A5C2-11B19EA37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2743" y="1963344"/>
            <a:ext cx="8804547" cy="439420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bg2"/>
                </a:solidFill>
                <a:latin typeface="Montserrat"/>
                <a:cs typeface="Times New Roman" pitchFamily="18" charset="0"/>
              </a:rPr>
              <a:t>Video/audio monitoring at test center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bg2"/>
                </a:solidFill>
                <a:latin typeface="Montserrat"/>
                <a:cs typeface="Times New Roman" pitchFamily="18" charset="0"/>
              </a:rPr>
              <a:t>All personal items must be stored in your locker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bg2"/>
                </a:solidFill>
                <a:latin typeface="Montserrat"/>
                <a:cs typeface="Times New Roman" pitchFamily="18" charset="0"/>
              </a:rPr>
              <a:t>All electronic devices (cell phones, smart watches, MP3 players, fitness bands, etc.) must be placed in a provided plastic bag. Best to leave these items at home. They may not be accessed during the exam (including breaks).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bg2"/>
                </a:solidFill>
                <a:latin typeface="Montserrat"/>
                <a:cs typeface="Times New Roman" pitchFamily="18" charset="0"/>
              </a:rPr>
              <a:t>Palm vein scan taken when enter and leave testing room.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E56878-10B3-4155-9E8A-4ECDA8E3B1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29" y="434605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313001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4BD0D-17EA-4CAD-A740-866614846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404" y="734134"/>
            <a:ext cx="7889132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IN THE EVENT OF NAME MISMATCH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12432-F93C-4998-A8BC-D9DBC49DE7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8952" y="1821774"/>
            <a:ext cx="8303065" cy="3859179"/>
          </a:xfrm>
        </p:spPr>
        <p:txBody>
          <a:bodyPr/>
          <a:lstStyle/>
          <a:p>
            <a:pPr algn="ctr">
              <a:buNone/>
            </a:pPr>
            <a:r>
              <a:rPr lang="en-US" sz="3200" b="1" dirty="0">
                <a:latin typeface="Montserrat"/>
                <a:cs typeface="Times New Roman" pitchFamily="18" charset="0"/>
              </a:rPr>
              <a:t>Must bring legal name change document to </a:t>
            </a:r>
          </a:p>
          <a:p>
            <a:pPr algn="ctr">
              <a:buNone/>
            </a:pPr>
            <a:r>
              <a:rPr lang="en-US" sz="3200" b="1" dirty="0">
                <a:latin typeface="Montserrat"/>
                <a:cs typeface="Times New Roman" pitchFamily="18" charset="0"/>
              </a:rPr>
              <a:t>test center: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3200" dirty="0">
                <a:latin typeface="Montserrat"/>
                <a:cs typeface="Times New Roman" pitchFamily="18" charset="0"/>
              </a:rPr>
              <a:t>Marriage license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3200" dirty="0">
                <a:latin typeface="Montserrat"/>
                <a:cs typeface="Times New Roman" pitchFamily="18" charset="0"/>
              </a:rPr>
              <a:t>Divorce decree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3200" dirty="0">
                <a:latin typeface="Montserrat"/>
                <a:cs typeface="Times New Roman" pitchFamily="18" charset="0"/>
              </a:rPr>
              <a:t>Court action legal name change document</a:t>
            </a:r>
          </a:p>
          <a:p>
            <a:pPr marL="457200" lvl="1" indent="-457200">
              <a:buFont typeface="Wingdings" panose="05000000000000000000" pitchFamily="2" charset="2"/>
              <a:buChar char="§"/>
            </a:pPr>
            <a:endParaRPr lang="en-US" sz="3200" dirty="0">
              <a:latin typeface="Montserrat"/>
              <a:cs typeface="Times New Roman" pitchFamily="18" charset="0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FF0000"/>
                </a:solidFill>
                <a:latin typeface="Montserrat"/>
                <a:cs typeface="Times New Roman" pitchFamily="18" charset="0"/>
              </a:rPr>
              <a:t>Must notify Board of Nursing of name change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773FA7-8EC2-4483-B56C-3CC032B893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102" y="473515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30563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2127B-68E8-4517-B950-82DEADCA5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67" y="763317"/>
            <a:ext cx="7098800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NAME &amp; ADDRESS CHANGES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8DBB6-7D9B-4FA9-857B-A6876F6A6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847" y="1782863"/>
            <a:ext cx="8813259" cy="4365017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Use the same address when registering with Pearson VUE and the ND Board of Nursing.   This should be the address where you currently reside.  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800" dirty="0">
              <a:latin typeface="Montserrat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Change your name and/or address by choosing “</a:t>
            </a:r>
            <a:r>
              <a:rPr lang="en-US" sz="2800" dirty="0">
                <a:solidFill>
                  <a:srgbClr val="00B050"/>
                </a:solidFill>
                <a:latin typeface="Montserrat"/>
                <a:cs typeface="Times New Roman" pitchFamily="18" charset="0"/>
              </a:rPr>
              <a:t>DEMOGRAPHIC UPDATES” </a:t>
            </a:r>
            <a:r>
              <a:rPr lang="en-US" sz="2800" dirty="0">
                <a:latin typeface="Montserrat"/>
                <a:cs typeface="Times New Roman" pitchFamily="18" charset="0"/>
              </a:rPr>
              <a:t>under </a:t>
            </a:r>
            <a:r>
              <a:rPr lang="en-US" sz="2800" b="1" dirty="0">
                <a:latin typeface="Montserrat"/>
                <a:cs typeface="Times New Roman" pitchFamily="18" charset="0"/>
              </a:rPr>
              <a:t>NURSE LICENSURE </a:t>
            </a:r>
            <a:r>
              <a:rPr lang="en-US" sz="2800" dirty="0">
                <a:latin typeface="Montserrat"/>
                <a:cs typeface="Times New Roman" pitchFamily="18" charset="0"/>
              </a:rPr>
              <a:t>at </a:t>
            </a:r>
            <a:r>
              <a:rPr lang="en-US" sz="2800" dirty="0">
                <a:latin typeface="Montserrat"/>
                <a:cs typeface="Times New Roman" pitchFamily="18" charset="0"/>
                <a:hlinkClick r:id="rId2"/>
              </a:rPr>
              <a:t>www.ndbon.org</a:t>
            </a:r>
            <a:r>
              <a:rPr lang="en-US" sz="2800" dirty="0">
                <a:latin typeface="Montserrat"/>
                <a:cs typeface="Times New Roman" pitchFamily="18" charset="0"/>
              </a:rPr>
              <a:t> any time a change occurs.          </a:t>
            </a:r>
          </a:p>
          <a:p>
            <a:pPr>
              <a:buNone/>
            </a:pPr>
            <a:endParaRPr lang="en-US" sz="2800" dirty="0">
              <a:latin typeface="Montserrat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The Board of Nursing will update your information in the Pearson VUE Registration for ATT.   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1E0E2F-718B-4F02-B88E-7484D259B4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101" y="614028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122750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87FCF-E570-46EF-87A3-EE07181B3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67" y="666041"/>
            <a:ext cx="7098800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REST BREAKS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00869-0199-4586-851D-BDE727794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6" y="2006600"/>
            <a:ext cx="8308436" cy="30076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3200" dirty="0">
                <a:latin typeface="Montserrat"/>
                <a:cs typeface="Times New Roman" pitchFamily="18" charset="0"/>
              </a:rPr>
              <a:t>1 optional break after 2 testing hours- </a:t>
            </a:r>
            <a:r>
              <a:rPr lang="en-US" sz="3200" b="1" dirty="0">
                <a:latin typeface="Montserrat"/>
                <a:cs typeface="Times New Roman" pitchFamily="18" charset="0"/>
              </a:rPr>
              <a:t>you will be prompted by the computer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3200" dirty="0">
              <a:latin typeface="Montserrat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3200" dirty="0">
                <a:latin typeface="Montserrat"/>
                <a:cs typeface="Times New Roman" pitchFamily="18" charset="0"/>
              </a:rPr>
              <a:t>1 optional break after an additional 1 ½</a:t>
            </a:r>
          </a:p>
          <a:p>
            <a:pPr>
              <a:buNone/>
            </a:pPr>
            <a:r>
              <a:rPr lang="en-US" sz="3200" dirty="0">
                <a:latin typeface="Montserrat"/>
                <a:cs typeface="Times New Roman" pitchFamily="18" charset="0"/>
              </a:rPr>
              <a:t> hours- </a:t>
            </a:r>
            <a:r>
              <a:rPr lang="en-US" sz="3200" b="1" dirty="0">
                <a:latin typeface="Montserrat"/>
                <a:cs typeface="Times New Roman" pitchFamily="18" charset="0"/>
              </a:rPr>
              <a:t>you will be prompted by the computer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D32D72-AEB0-4697-A7AD-B7E267699B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1552" y="666041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33812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A7503-A7E6-418B-AF02-82C9B3886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570" y="763317"/>
            <a:ext cx="8453335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CONFIDENTIALITY OF EXAMINATION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07CBB-8674-41C6-954A-8F06EC584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2570" y="1734224"/>
            <a:ext cx="8561355" cy="4637391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000" dirty="0">
                <a:latin typeface="Montserrat"/>
                <a:cs typeface="Times New Roman" pitchFamily="18" charset="0"/>
              </a:rPr>
              <a:t>Candidates should be aware &amp; understand that disclosure of exam questions before, during or after the exam is a </a:t>
            </a:r>
            <a:r>
              <a:rPr lang="en-US" sz="3000" b="1" dirty="0">
                <a:solidFill>
                  <a:srgbClr val="FF0000"/>
                </a:solidFill>
                <a:latin typeface="Montserrat"/>
                <a:cs typeface="Times New Roman" pitchFamily="18" charset="0"/>
              </a:rPr>
              <a:t>violation of law</a:t>
            </a:r>
            <a:r>
              <a:rPr lang="en-US" sz="3000" dirty="0">
                <a:latin typeface="Montserrat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000" dirty="0">
                <a:latin typeface="Montserrat"/>
                <a:cs typeface="Times New Roman" pitchFamily="18" charset="0"/>
              </a:rPr>
              <a:t>Violations of confidentiality and/or candidate rules can result in </a:t>
            </a:r>
            <a:r>
              <a:rPr lang="en-US" sz="3000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criminal prosecution or civil liability and/or disciplinary actions, including denial of licensure</a:t>
            </a:r>
            <a:r>
              <a:rPr lang="en-US" sz="3000" dirty="0">
                <a:latin typeface="Montserrat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000" dirty="0">
                <a:latin typeface="Montserrat"/>
                <a:cs typeface="Times New Roman" pitchFamily="18" charset="0"/>
              </a:rPr>
              <a:t>If aware of or observed attempts to compromise the NCLEX process, report immediately to NCSBN.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5A3B4B-6B79-4069-B8A8-D8070D8903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374" y="502698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388745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D4EB8-A278-42F5-AFC3-0227180C0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119" y="593389"/>
            <a:ext cx="8287965" cy="122609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NCSBN NCLEX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RETAKE POLICY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ABC95-61C2-467D-9720-CE1F55260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0119" y="2202285"/>
            <a:ext cx="8425167" cy="438447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Candidates are allowed to retake exam 45 days after administration of the exam.</a:t>
            </a:r>
          </a:p>
          <a:p>
            <a:pPr>
              <a:buNone/>
            </a:pPr>
            <a:endParaRPr lang="en-US" sz="2800" dirty="0">
              <a:latin typeface="Montserrat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Required 45-day wait policy based on limited number of questions available for each exam at any given time, and prevention of overexposure of questions to maintain exam integrity.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A0805B-1495-4155-97A7-5B8169B382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008" y="593389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55459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7030A0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title"/>
          </p:nvPr>
        </p:nvSpPr>
        <p:spPr>
          <a:xfrm>
            <a:off x="85570" y="2480555"/>
            <a:ext cx="2930004" cy="1663428"/>
          </a:xfrm>
          <a:prstGeom prst="rect">
            <a:avLst/>
          </a:prstGeom>
        </p:spPr>
        <p:txBody>
          <a:bodyPr lIns="121900" tIns="121900" rIns="121900" bIns="121900" anchor="b" anchorCtr="0">
            <a:no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NCLEX PARTNERS</a:t>
            </a:r>
            <a:endParaRPr lang="en" sz="4800" dirty="0">
              <a:solidFill>
                <a:schemeClr val="tx1"/>
              </a:solidFill>
            </a:endParaRPr>
          </a:p>
        </p:txBody>
      </p:sp>
      <p:sp>
        <p:nvSpPr>
          <p:cNvPr id="310" name="Shape 310"/>
          <p:cNvSpPr txBox="1"/>
          <p:nvPr/>
        </p:nvSpPr>
        <p:spPr>
          <a:xfrm>
            <a:off x="4726156" y="286358"/>
            <a:ext cx="5614345" cy="1798173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algn="ctr"/>
            <a:endParaRPr lang="en-US" sz="2800" b="1" dirty="0">
              <a:solidFill>
                <a:schemeClr val="bg1"/>
              </a:solidFill>
              <a:latin typeface="Montserrat"/>
              <a:cs typeface="Times New Roman" pitchFamily="18" charset="0"/>
            </a:endParaRPr>
          </a:p>
          <a:p>
            <a:pPr algn="ctr"/>
            <a:endParaRPr lang="en-US" sz="2800" b="1" dirty="0">
              <a:solidFill>
                <a:schemeClr val="bg1"/>
              </a:solidFill>
              <a:latin typeface="Montserrat"/>
              <a:cs typeface="Times New Roman" pitchFamily="18" charset="0"/>
            </a:endParaRPr>
          </a:p>
          <a:p>
            <a:pPr algn="ctr"/>
            <a:endParaRPr lang="en-US" sz="2800" b="1" dirty="0">
              <a:solidFill>
                <a:schemeClr val="bg1"/>
              </a:solidFill>
              <a:latin typeface="Montserrat"/>
              <a:cs typeface="Times New Roman" pitchFamily="18" charset="0"/>
            </a:endParaRPr>
          </a:p>
          <a:p>
            <a:pPr algn="ctr"/>
            <a:endParaRPr lang="en-US" sz="2800" b="1" dirty="0">
              <a:solidFill>
                <a:schemeClr val="bg1"/>
              </a:solidFill>
              <a:latin typeface="Montserrat"/>
              <a:cs typeface="Times New Roman" pitchFamily="18" charset="0"/>
            </a:endParaRP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Montserrat"/>
                <a:cs typeface="Times New Roman" pitchFamily="18" charset="0"/>
              </a:rPr>
              <a:t>NDBON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Montserrat"/>
                <a:cs typeface="Times New Roman" pitchFamily="18" charset="0"/>
              </a:rPr>
              <a:t>www.ndbon.org</a:t>
            </a: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</a:p>
        </p:txBody>
      </p:sp>
      <p:sp>
        <p:nvSpPr>
          <p:cNvPr id="317" name="Shape 317"/>
          <p:cNvSpPr txBox="1"/>
          <p:nvPr/>
        </p:nvSpPr>
        <p:spPr>
          <a:xfrm>
            <a:off x="3822969" y="2458022"/>
            <a:ext cx="7733488" cy="1595336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Montserrat"/>
                <a:cs typeface="Times New Roman" pitchFamily="18" charset="0"/>
              </a:rPr>
              <a:t>National Council of State Boards of Nursing NCSBN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Montserrat"/>
                <a:cs typeface="Times New Roman" pitchFamily="18" charset="0"/>
              </a:rPr>
              <a:t>www.ncsbn.org/nclex</a:t>
            </a:r>
          </a:p>
        </p:txBody>
      </p:sp>
      <p:sp>
        <p:nvSpPr>
          <p:cNvPr id="318" name="Shape 318"/>
          <p:cNvSpPr txBox="1"/>
          <p:nvPr/>
        </p:nvSpPr>
        <p:spPr>
          <a:xfrm>
            <a:off x="5338999" y="4602627"/>
            <a:ext cx="6188277" cy="1535526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121900" tIns="121900" rIns="121900" bIns="121900" anchor="ctr" anchorCtr="0">
            <a:no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Montserrat"/>
                <a:cs typeface="Times New Roman" pitchFamily="18" charset="0"/>
              </a:rPr>
              <a:t>Pearson VUE 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Montserrat"/>
                <a:cs typeface="Times New Roman" pitchFamily="18" charset="0"/>
              </a:rPr>
              <a:t>NCLEX Candidate Services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Montserrat"/>
                <a:cs typeface="Times New Roman" pitchFamily="18" charset="0"/>
              </a:rPr>
              <a:t>www.pearsonvue.com/nclex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25AE1CF-1602-4CC5-8D08-2C81877C47E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969" y="4747097"/>
            <a:ext cx="2276273" cy="10116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9608C2-F39D-4861-98C5-7D2D2AEFBF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157" y="3312269"/>
            <a:ext cx="2343150" cy="11715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F8A071-A9D4-4D1B-B8D5-F57601FEEA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582" y="365565"/>
            <a:ext cx="3946822" cy="110476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007C619-6751-4C8E-9818-F80E1C6526D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662" y="601026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757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" grpId="0" animBg="1"/>
      <p:bldP spid="317" grpId="0" animBg="1"/>
      <p:bldP spid="31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B3C89-0131-43CF-BEA7-9828237B3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WORK AUTHORIZATION FOR THE GRADUATE NURSE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79E612-33A4-4137-9572-30BF5F20C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7" y="2006600"/>
            <a:ext cx="8230614" cy="432610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3000" dirty="0">
                <a:latin typeface="Montserrat"/>
                <a:cs typeface="Times New Roman" pitchFamily="18" charset="0"/>
              </a:rPr>
              <a:t>A work authorization allows the graduate nurse or graduate practical nurse to be employed according to NDBON guidelines.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3000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Must</a:t>
            </a:r>
            <a:r>
              <a:rPr lang="en-US" sz="3000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 </a:t>
            </a:r>
            <a:r>
              <a:rPr lang="en-US" sz="3000" dirty="0">
                <a:latin typeface="Montserrat"/>
                <a:cs typeface="Times New Roman" pitchFamily="18" charset="0"/>
              </a:rPr>
              <a:t>complete application process within 60 days of graduation to be eligible for work authorization.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3000" dirty="0">
                <a:latin typeface="Montserrat"/>
                <a:cs typeface="Times New Roman" pitchFamily="18" charset="0"/>
              </a:rPr>
              <a:t>Work authorization expires 90 days after the date of issue or upon notification of NCLEX results, </a:t>
            </a:r>
            <a:r>
              <a:rPr lang="en-US" sz="3000" b="1" dirty="0">
                <a:solidFill>
                  <a:srgbClr val="FF0000"/>
                </a:solidFill>
                <a:latin typeface="Montserrat"/>
                <a:cs typeface="Times New Roman" pitchFamily="18" charset="0"/>
              </a:rPr>
              <a:t>whichever comes first.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DBF874-6350-42E3-975F-30CCFE12ED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830" y="670098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818429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793B8-8498-467B-B8A9-1D8D859AE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66" y="763317"/>
            <a:ext cx="7763553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WORK AUTHORIZATION PROCESS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162E2-2E7A-4152-897D-4214538C9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6" y="2006600"/>
            <a:ext cx="8395985" cy="377163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NDBON notifies Pearson VUE of candidate eligibility via computer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NDBON posts work authorization number, issue date and expiration date on web. 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To view work authorization at </a:t>
            </a:r>
            <a:r>
              <a:rPr lang="en-US" sz="2800" dirty="0">
                <a:latin typeface="Montserrat"/>
                <a:cs typeface="Times New Roman" pitchFamily="18" charset="0"/>
                <a:hlinkClick r:id="rId2"/>
              </a:rPr>
              <a:t>www.ndbon.org</a:t>
            </a:r>
            <a:r>
              <a:rPr lang="en-US" sz="2800" dirty="0">
                <a:latin typeface="Montserrat"/>
                <a:cs typeface="Times New Roman" pitchFamily="18" charset="0"/>
              </a:rPr>
              <a:t>:</a:t>
            </a:r>
          </a:p>
          <a:p>
            <a:pPr lvl="8">
              <a:buNone/>
            </a:pPr>
            <a:r>
              <a:rPr lang="en-US" sz="2800" dirty="0">
                <a:latin typeface="Montserrat"/>
                <a:cs typeface="Times New Roman" pitchFamily="18" charset="0"/>
              </a:rPr>
              <a:t>     	Under </a:t>
            </a:r>
            <a:r>
              <a:rPr lang="en-US" sz="2800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VERIFY</a:t>
            </a:r>
            <a:r>
              <a:rPr lang="en-US" sz="2800" dirty="0">
                <a:latin typeface="Montserrat"/>
                <a:cs typeface="Times New Roman" pitchFamily="18" charset="0"/>
              </a:rPr>
              <a:t> choose:   </a:t>
            </a:r>
          </a:p>
          <a:p>
            <a:pPr lvl="8">
              <a:buNone/>
            </a:pPr>
            <a:r>
              <a:rPr lang="en-US" sz="2800" dirty="0">
                <a:latin typeface="Montserrat"/>
                <a:cs typeface="Times New Roman" pitchFamily="18" charset="0"/>
              </a:rPr>
              <a:t>              “</a:t>
            </a:r>
            <a:r>
              <a:rPr lang="en-US" sz="2800" dirty="0">
                <a:solidFill>
                  <a:srgbClr val="FF0066"/>
                </a:solidFill>
                <a:latin typeface="Montserrat"/>
                <a:cs typeface="Times New Roman" pitchFamily="18" charset="0"/>
              </a:rPr>
              <a:t>Nurse License/Permit Verification”</a:t>
            </a:r>
            <a:endParaRPr lang="en-US" sz="2800" b="1" u="sng" dirty="0">
              <a:solidFill>
                <a:srgbClr val="FF0066"/>
              </a:solidFill>
              <a:latin typeface="Montserrat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F330B6-E347-44AA-9309-E6ED9CA1B4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0464" y="502698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122225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E1996-5F66-46C9-A626-3CAD18EAB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754" y="734134"/>
            <a:ext cx="8375514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WORK AUTHORIZATION VERIFICATION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F11244-7C85-4554-BB24-FBD605A2A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0110" y="1381733"/>
            <a:ext cx="7737157" cy="5152957"/>
          </a:xfrm>
        </p:spPr>
        <p:txBody>
          <a:bodyPr/>
          <a:lstStyle/>
          <a:p>
            <a:pPr algn="ctr">
              <a:buNone/>
            </a:pPr>
            <a:r>
              <a:rPr lang="en-US" sz="2400" b="1" dirty="0">
                <a:solidFill>
                  <a:schemeClr val="tx1"/>
                </a:solidFill>
                <a:latin typeface="Montserrat"/>
              </a:rPr>
              <a:t>North Dakota Board of Nursing </a:t>
            </a:r>
          </a:p>
          <a:p>
            <a:pPr algn="ctr">
              <a:buNone/>
            </a:pPr>
            <a:r>
              <a:rPr lang="en-US" sz="2400" b="1" dirty="0">
                <a:solidFill>
                  <a:schemeClr val="tx1"/>
                </a:solidFill>
                <a:latin typeface="Montserrat"/>
              </a:rPr>
              <a:t>License/Registration Verification</a:t>
            </a:r>
            <a:br>
              <a:rPr lang="en-US" b="1" dirty="0">
                <a:solidFill>
                  <a:schemeClr val="tx1"/>
                </a:solidFill>
                <a:latin typeface="Montserrat"/>
              </a:rPr>
            </a:br>
            <a:r>
              <a:rPr lang="en-US" dirty="0">
                <a:solidFill>
                  <a:schemeClr val="tx1"/>
                </a:solidFill>
                <a:latin typeface="Montserrat"/>
              </a:rPr>
              <a:t>3/10/2018 11:50:15 AM 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Name:    JANE DOE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  <a:latin typeface="Montserrat"/>
              <a:cs typeface="Times New Roman" pitchFamily="18" charset="0"/>
            </a:endParaRP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Graduate Practical Nurse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  <a:latin typeface="Montserrat"/>
              <a:cs typeface="Times New Roman" pitchFamily="18" charset="0"/>
            </a:endParaRP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Graduate Work Authorization Number:  1234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  <a:latin typeface="Montserrat"/>
              <a:cs typeface="Times New Roman" pitchFamily="18" charset="0"/>
            </a:endParaRP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Issue Date:  </a:t>
            </a:r>
            <a:r>
              <a:rPr lang="en-US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2/20/2018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  <a:latin typeface="Montserrat"/>
              <a:cs typeface="Times New Roman" pitchFamily="18" charset="0"/>
            </a:endParaRP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Expiration Date:  </a:t>
            </a:r>
            <a:r>
              <a:rPr lang="en-US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05/21/2018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  <a:latin typeface="Montserrat"/>
              <a:cs typeface="Times New Roman" pitchFamily="18" charset="0"/>
            </a:endParaRP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Click 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Times New Roman" pitchFamily="18" charset="0"/>
                <a:hlinkClick r:id="rId2"/>
              </a:rPr>
              <a:t>here</a:t>
            </a:r>
            <a:r>
              <a:rPr lang="en-US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 for Graduate Work Authorization Guidelines.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B35DCF-BA9A-4D42-B885-B5A41C80CC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923" y="473515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511625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7AFC4-750F-480B-A82F-5DFC7D7AD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67" y="1181606"/>
            <a:ext cx="7520495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GRADUATE NURSE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PRACTICE GUIDELINES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06681E-D15B-49EF-A7D5-F3B96FBA4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7" y="2006599"/>
            <a:ext cx="8172248" cy="4199647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/>
              </a:rPr>
              <a:t>A work authorization is </a:t>
            </a:r>
            <a:r>
              <a:rPr lang="en-US" sz="2600" b="1" dirty="0">
                <a:solidFill>
                  <a:srgbClr val="FF0000"/>
                </a:solidFill>
                <a:latin typeface="Montserrat"/>
              </a:rPr>
              <a:t>required</a:t>
            </a:r>
            <a:r>
              <a:rPr lang="en-US" sz="2600" dirty="0">
                <a:latin typeface="Montserrat"/>
              </a:rPr>
              <a:t> for </a:t>
            </a:r>
            <a:r>
              <a:rPr lang="en-US" sz="2600" b="1" dirty="0">
                <a:solidFill>
                  <a:schemeClr val="tx1"/>
                </a:solidFill>
                <a:latin typeface="Montserrat"/>
              </a:rPr>
              <a:t>any</a:t>
            </a:r>
            <a:r>
              <a:rPr lang="en-US" sz="2600" dirty="0">
                <a:latin typeface="Montserrat"/>
              </a:rPr>
              <a:t> nursing practice including orientation of a graduate nurse (GN) or graduate practical nurse (GPN).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/>
              </a:rPr>
              <a:t>The GN or GPN must practice under the supervision of a RN.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/>
              </a:rPr>
              <a:t>The GN or GPN </a:t>
            </a:r>
            <a:r>
              <a:rPr lang="en-US" sz="2600" b="1" dirty="0">
                <a:solidFill>
                  <a:schemeClr val="tx1"/>
                </a:solidFill>
                <a:latin typeface="Montserrat"/>
              </a:rPr>
              <a:t>must not</a:t>
            </a:r>
            <a:r>
              <a:rPr lang="en-US" sz="2600" dirty="0">
                <a:solidFill>
                  <a:schemeClr val="tx1"/>
                </a:solidFill>
                <a:latin typeface="Montserrat"/>
              </a:rPr>
              <a:t> </a:t>
            </a:r>
            <a:r>
              <a:rPr lang="en-US" sz="2600" dirty="0">
                <a:latin typeface="Montserrat"/>
              </a:rPr>
              <a:t>be assigned to function in clinical leadership roles where on-unit supervision is not available.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/>
              </a:rPr>
              <a:t>The GN or GPN </a:t>
            </a:r>
            <a:r>
              <a:rPr lang="en-US" sz="2600" b="1" dirty="0">
                <a:solidFill>
                  <a:schemeClr val="tx1"/>
                </a:solidFill>
                <a:latin typeface="Montserrat"/>
              </a:rPr>
              <a:t>shall not </a:t>
            </a:r>
            <a:r>
              <a:rPr lang="en-US" sz="2600" dirty="0">
                <a:latin typeface="Montserrat"/>
              </a:rPr>
              <a:t>be employed in administrative positions that require licensed personnel.</a:t>
            </a:r>
            <a:endParaRPr lang="en-US" sz="2600" dirty="0">
              <a:latin typeface="Montserrat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F7E496-3A68-43B0-B9B8-C09829727F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5561" y="660370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42845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59E83-82CA-4A03-A423-A63C6EBF0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67" y="1359001"/>
            <a:ext cx="7461996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SUMMARY OF PROCESS: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LICENSE BY EXAMINATION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CDC03-C5E1-43E6-A5C1-5BAAB60EB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6" y="2006599"/>
            <a:ext cx="8026333" cy="4491477"/>
          </a:xfrm>
        </p:spPr>
        <p:txBody>
          <a:bodyPr/>
          <a:lstStyle/>
          <a:p>
            <a:pPr>
              <a:buNone/>
            </a:pPr>
            <a:r>
              <a:rPr lang="en-US" sz="3000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Candidate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/>
                <a:cs typeface="Times New Roman" pitchFamily="18" charset="0"/>
              </a:rPr>
              <a:t>On-line application for license by examination, $130.00 nonrefundable fee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/>
                <a:cs typeface="Times New Roman" pitchFamily="18" charset="0"/>
              </a:rPr>
              <a:t>Request school to send electronic transcript through </a:t>
            </a:r>
            <a:r>
              <a:rPr lang="en-US" sz="2600" i="1" dirty="0">
                <a:latin typeface="Montserrat"/>
                <a:cs typeface="Times New Roman" pitchFamily="18" charset="0"/>
              </a:rPr>
              <a:t>National Student Clearinghouse </a:t>
            </a:r>
            <a:r>
              <a:rPr lang="en-US" sz="2600" dirty="0">
                <a:latin typeface="Montserrat"/>
                <a:cs typeface="Times New Roman" pitchFamily="18" charset="0"/>
              </a:rPr>
              <a:t>or mail transcript with degree posted to NDBON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/>
                <a:cs typeface="Times New Roman" pitchFamily="18" charset="0"/>
              </a:rPr>
              <a:t>NCLEX registration with NCLEX Candidate Services (Pearson VUE)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/>
                <a:cs typeface="Times New Roman" pitchFamily="18" charset="0"/>
              </a:rPr>
              <a:t>Have fingerprints completed for CHRC by approved agency and return to NDBON prior to testing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8D46CE-E0D9-4434-A234-6BD1F9C645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2914" y="513965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1733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594E-BC38-4B94-A512-204FAAADE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3170" y="1230244"/>
            <a:ext cx="7098800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SUMMARY OF PROCESS: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LICENSE BY EXAMINATION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A43302-98C7-4D0D-9ABD-1FE8A65B2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944" y="2023760"/>
            <a:ext cx="8307422" cy="4044004"/>
          </a:xfrm>
        </p:spPr>
        <p:txBody>
          <a:bodyPr/>
          <a:lstStyle/>
          <a:p>
            <a:pPr>
              <a:buNone/>
            </a:pPr>
            <a:r>
              <a:rPr lang="en-US" sz="3000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ND Board of Nursing</a:t>
            </a:r>
          </a:p>
          <a:p>
            <a:pPr>
              <a:buNone/>
            </a:pPr>
            <a:endParaRPr lang="en-US" sz="2800" b="1" dirty="0">
              <a:latin typeface="Montserrat"/>
              <a:cs typeface="Times New Roman" pitchFamily="18" charset="0"/>
            </a:endParaRP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Declare candidate eligible to test when transcript received and applications are complete with NDBON and Pearson VUE</a:t>
            </a:r>
          </a:p>
          <a:p>
            <a:pPr lvl="1">
              <a:buClr>
                <a:schemeClr val="bg2">
                  <a:lumMod val="50000"/>
                </a:schemeClr>
              </a:buClr>
              <a:buNone/>
            </a:pPr>
            <a:endParaRPr lang="en-US" sz="2800" dirty="0">
              <a:latin typeface="Montserrat"/>
              <a:cs typeface="Times New Roman" pitchFamily="18" charset="0"/>
            </a:endParaRP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Graduate Work Authorization posted on website (</a:t>
            </a:r>
            <a:r>
              <a:rPr lang="en-US" sz="2800" b="1" dirty="0">
                <a:solidFill>
                  <a:srgbClr val="00B0F0"/>
                </a:solidFill>
                <a:latin typeface="Montserrat"/>
                <a:cs typeface="Times New Roman" pitchFamily="18" charset="0"/>
              </a:rPr>
              <a:t>Expires 90 days after issued</a:t>
            </a:r>
            <a:r>
              <a:rPr lang="en-US" sz="2800" dirty="0">
                <a:latin typeface="Montserrat"/>
                <a:cs typeface="Times New Roman" pitchFamily="18" charset="0"/>
              </a:rPr>
              <a:t>)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38BE3-9A6C-4DC6-B584-E3B7CB849B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102" y="645826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989236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51464-1A31-4BBF-B6DE-2A4833EF4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SUMMARY OF PROCESS: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LICENSE BY EXAMINATION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35F0F2-26DA-4420-ACA5-2AD8AFF7E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7" y="2006600"/>
            <a:ext cx="7598316" cy="3007600"/>
          </a:xfrm>
        </p:spPr>
        <p:txBody>
          <a:bodyPr/>
          <a:lstStyle/>
          <a:p>
            <a:pPr>
              <a:buNone/>
            </a:pPr>
            <a:r>
              <a:rPr lang="en-US" sz="3200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NCLEX Candidate Services (Pearson VUE)</a:t>
            </a:r>
          </a:p>
          <a:p>
            <a:pPr>
              <a:buNone/>
            </a:pPr>
            <a:endParaRPr lang="en-US" sz="3200" b="1" dirty="0">
              <a:solidFill>
                <a:schemeClr val="tx1"/>
              </a:solidFill>
              <a:latin typeface="Montserrat"/>
              <a:cs typeface="Times New Roman" pitchFamily="18" charset="0"/>
            </a:endParaRPr>
          </a:p>
          <a:p>
            <a:pPr marL="342900" lvl="1" indent="-3429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3200" dirty="0">
                <a:latin typeface="Montserrat"/>
                <a:cs typeface="Times New Roman" pitchFamily="18" charset="0"/>
              </a:rPr>
              <a:t>E-mails Authorization to Test (ATT) to candidate – valid for 90 days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7D71E9-2D10-43DD-82A9-552193E461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012" y="484299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95225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364AA-8E1B-4D5A-9750-46D64BF8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66" y="1210790"/>
            <a:ext cx="7098800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SUMMARY OF PROCESS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FOLLOWING RECEIPT OF ATT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696566-423D-40C7-A750-76A3164FF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6" y="2006599"/>
            <a:ext cx="8191703" cy="4151009"/>
          </a:xfrm>
        </p:spPr>
        <p:txBody>
          <a:bodyPr/>
          <a:lstStyle/>
          <a:p>
            <a:pPr>
              <a:buNone/>
            </a:pPr>
            <a:r>
              <a:rPr lang="en-US" sz="3000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Candidate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Calls the Pearson Professional Center of choice and makes appointment to test </a:t>
            </a:r>
            <a:r>
              <a:rPr lang="en-US" sz="2800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OR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Visit Pearson VUE website to schedule appointment.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If desires to cancel/change appointment, must contact Pearson VUE 24 hours prior or forfeit ATT.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Calls the NDBON office if any problems with scheduling NCLEX examination.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D543A7-3776-4CEB-8034-05543F7C2D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012" y="484299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589562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982D0-8EFD-4B8F-A140-C30DE0488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SUMMARY OF PROCESS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FOLLOWING RECEIPT OF ATT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FB1CC9-C027-4F06-8004-C5CC930F5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6" y="2006599"/>
            <a:ext cx="8366802" cy="4199647"/>
          </a:xfrm>
        </p:spPr>
        <p:txBody>
          <a:bodyPr/>
          <a:lstStyle/>
          <a:p>
            <a:pPr>
              <a:buNone/>
            </a:pPr>
            <a:r>
              <a:rPr lang="en-US" sz="2800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ND Board of Nursing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Mails results of the examination to candidate within one week of testing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  <a:latin typeface="Montserrat"/>
                <a:cs typeface="Times New Roman" pitchFamily="18" charset="0"/>
              </a:rPr>
              <a:t>PLEASE DO NOT CALL THE NDBON FOR RESULTS. </a:t>
            </a:r>
            <a:r>
              <a:rPr lang="en-US" sz="2800" dirty="0">
                <a:latin typeface="Montserrat"/>
                <a:cs typeface="Times New Roman" pitchFamily="18" charset="0"/>
              </a:rPr>
              <a:t>Test results can not be provided over the telephone.</a:t>
            </a:r>
          </a:p>
          <a:p>
            <a:pPr marL="457200" lvl="1" indent="-45720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  <a:cs typeface="Times New Roman" pitchFamily="18" charset="0"/>
              </a:rPr>
              <a:t>Quick Results Service available for ND testers. Available for $7.95 on Pearson VUE website.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A7664E-C121-4DBB-8267-9042D93068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012" y="484299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4299314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D1FA2-3864-46DE-8E3E-1A255D4E0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67" y="1005535"/>
            <a:ext cx="7098800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NCLEX-RN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rgbClr val="0070C0"/>
                </a:solidFill>
              </a:rPr>
              <a:t>SPECIAL RESEARCH SECTION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F12A9-4C60-4C20-AB86-1163465E3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5083" y="1857754"/>
            <a:ext cx="8480372" cy="4413655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</a:rPr>
              <a:t>Beginning July 2017, NCSBN included a special research section with the </a:t>
            </a:r>
            <a:r>
              <a:rPr lang="en-US" sz="2800" b="1" dirty="0">
                <a:solidFill>
                  <a:schemeClr val="tx1"/>
                </a:solidFill>
                <a:latin typeface="Montserrat"/>
              </a:rPr>
              <a:t>NCLEX-RN</a:t>
            </a:r>
            <a:r>
              <a:rPr lang="en-US" sz="2800" dirty="0">
                <a:latin typeface="Montserrat"/>
              </a:rPr>
              <a:t> administration.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</a:rPr>
              <a:t>Intended to collect data on new question types to enhance measurement of entry-level nursing competence.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0070C0"/>
                </a:solidFill>
                <a:latin typeface="Montserrat"/>
              </a:rPr>
              <a:t>Select RN candidates </a:t>
            </a:r>
            <a:r>
              <a:rPr lang="en-US" sz="2800" dirty="0">
                <a:latin typeface="Montserrat"/>
              </a:rPr>
              <a:t>will be offered an opportunity to complete questions in the research section.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</a:rPr>
              <a:t>If chosen, a screen introducing the research section will appear upon completion of the exam.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BDD73A-AA73-43E5-B1D2-CDC08F03AD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645" y="484299"/>
            <a:ext cx="1371645" cy="1168835"/>
          </a:xfrm>
          <a:prstGeom prst="rect">
            <a:avLst/>
          </a:prstGeom>
          <a:noFill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9F16468-8D6E-4FC7-8078-D8186F4873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430" y="5422278"/>
            <a:ext cx="2894119" cy="131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769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08CE0-7AE2-422E-807E-0BC089713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National Council Licensure Examination (NCLEX)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88DCE-D1AD-4965-9050-931E69CC2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5522" y="1935578"/>
            <a:ext cx="8496063" cy="4216647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/>
              </a:rPr>
              <a:t>The NCLEX has been given via computer since April 1994.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/>
              </a:rPr>
              <a:t>Only provided in computerized adaptive testing (CAT) format. Not offered in paper-and-pencil or oral formats.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/>
              </a:rPr>
              <a:t>Majority of questions are multiple-choice, but other formats are used.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/>
              </a:rPr>
              <a:t>All questions scored as </a:t>
            </a:r>
            <a:r>
              <a:rPr lang="en-US" sz="2600" b="1" dirty="0">
                <a:latin typeface="Montserrat"/>
              </a:rPr>
              <a:t>right</a:t>
            </a:r>
            <a:r>
              <a:rPr lang="en-US" sz="2600" dirty="0">
                <a:latin typeface="Montserrat"/>
              </a:rPr>
              <a:t> or </a:t>
            </a:r>
            <a:r>
              <a:rPr lang="en-US" sz="2600" b="1" dirty="0">
                <a:latin typeface="Montserrat"/>
              </a:rPr>
              <a:t>wrong</a:t>
            </a:r>
            <a:r>
              <a:rPr lang="en-US" sz="2600" dirty="0">
                <a:latin typeface="Montserrat"/>
              </a:rPr>
              <a:t>; no partial credit given.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/>
              </a:rPr>
              <a:t>Exam begins with a tutorial to instruct you on use of mouse and how to record answers.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600" dirty="0">
                <a:latin typeface="Montserrat"/>
              </a:rPr>
              <a:t>On-screen calculator available during exam.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latin typeface="Montserra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8F602B0-E164-4D7B-ADD8-8FC45B06FD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3732" y="458899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233484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7E1B4-43AC-437B-837B-2C353BEE9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6274" y="1155824"/>
            <a:ext cx="7098800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NCLEX-RN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rgbClr val="00B0F0"/>
                </a:solidFill>
              </a:rPr>
              <a:t>SPECIAL RESEARCH SECTION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22FF4-F0E2-47DB-9C27-1EB83982D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66" y="2006600"/>
            <a:ext cx="8168099" cy="3968072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</a:rPr>
              <a:t>Participation in the special research section is </a:t>
            </a:r>
            <a:r>
              <a:rPr lang="en-US" sz="2800" b="1" dirty="0">
                <a:latin typeface="Montserrat"/>
              </a:rPr>
              <a:t>voluntary</a:t>
            </a:r>
            <a:r>
              <a:rPr lang="en-US" sz="2800" dirty="0">
                <a:latin typeface="Montserrat"/>
              </a:rPr>
              <a:t> &amp; does not count toward overall score.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</a:rPr>
              <a:t>Takes approximately </a:t>
            </a:r>
            <a:r>
              <a:rPr lang="en-US" sz="2800" b="1" dirty="0">
                <a:solidFill>
                  <a:srgbClr val="00B050"/>
                </a:solidFill>
                <a:latin typeface="Montserrat"/>
              </a:rPr>
              <a:t>30 minutes</a:t>
            </a:r>
            <a:r>
              <a:rPr lang="en-US" sz="2800" dirty="0">
                <a:latin typeface="Montserrat"/>
              </a:rPr>
              <a:t>; candidates may refuse to participate or may exit the research section at any time </a:t>
            </a:r>
            <a:r>
              <a:rPr lang="en-US" sz="2800" b="1" dirty="0">
                <a:solidFill>
                  <a:srgbClr val="00B0F0"/>
                </a:solidFill>
                <a:latin typeface="Montserrat"/>
              </a:rPr>
              <a:t>without penalty</a:t>
            </a:r>
            <a:r>
              <a:rPr lang="en-US" sz="2800" b="1" dirty="0">
                <a:latin typeface="Montserrat"/>
              </a:rPr>
              <a:t>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</a:rPr>
              <a:t>The research section will continue, and data continue to be collected for the next several quarters. 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FFD805-6B28-4F16-8BE0-19591B24EA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645" y="484299"/>
            <a:ext cx="1371645" cy="1168835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F21914C-6F51-4186-AE72-CAB2DEE4DD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931" y="5184558"/>
            <a:ext cx="2527568" cy="1553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5646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F708A1A6-22D7-4976-902B-A30FFF573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0067" y="795716"/>
            <a:ext cx="6401999" cy="54600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QUESTIONS?</a:t>
            </a:r>
            <a:endParaRPr lang="en-US" sz="400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6DF2795-C7EA-4137-9BCD-E8FC50D8F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6689" y="1653134"/>
            <a:ext cx="4849792" cy="4712942"/>
          </a:xfrm>
        </p:spPr>
        <p:txBody>
          <a:bodyPr/>
          <a:lstStyle/>
          <a:p>
            <a:pPr algn="ctr">
              <a:buNone/>
            </a:pPr>
            <a:r>
              <a:rPr lang="en-US" sz="2800" b="1" dirty="0">
                <a:solidFill>
                  <a:schemeClr val="tx1"/>
                </a:solidFill>
                <a:latin typeface="Montserrat"/>
              </a:rPr>
              <a:t>Pearson VUE</a:t>
            </a:r>
          </a:p>
          <a:p>
            <a:pPr>
              <a:buNone/>
            </a:pPr>
            <a:r>
              <a:rPr lang="en-US" sz="2400" b="1" dirty="0">
                <a:solidFill>
                  <a:schemeClr val="tx1"/>
                </a:solidFill>
                <a:latin typeface="Montserrat"/>
              </a:rPr>
              <a:t>Website: </a:t>
            </a:r>
            <a:r>
              <a:rPr lang="en-US" sz="2400" dirty="0">
                <a:latin typeface="Montserrat"/>
                <a:hlinkClick r:id="rId2"/>
              </a:rPr>
              <a:t>www.pearsonvue.com/nclex</a:t>
            </a:r>
            <a:endParaRPr lang="en-US" sz="2400" dirty="0">
              <a:latin typeface="Montserrat"/>
            </a:endParaRPr>
          </a:p>
          <a:p>
            <a:pPr>
              <a:buNone/>
            </a:pPr>
            <a:r>
              <a:rPr lang="en-US" sz="2400" b="1" dirty="0">
                <a:solidFill>
                  <a:schemeClr val="tx1"/>
                </a:solidFill>
                <a:latin typeface="Montserrat"/>
              </a:rPr>
              <a:t>Call: </a:t>
            </a:r>
            <a:r>
              <a:rPr lang="en-US" sz="2400" dirty="0">
                <a:latin typeface="Montserrat"/>
              </a:rPr>
              <a:t>1.866.496.2539</a:t>
            </a:r>
          </a:p>
          <a:p>
            <a:pPr>
              <a:buNone/>
            </a:pPr>
            <a:r>
              <a:rPr lang="en-US" sz="2400" b="1" dirty="0">
                <a:solidFill>
                  <a:schemeClr val="tx1"/>
                </a:solidFill>
                <a:latin typeface="Montserrat"/>
              </a:rPr>
              <a:t>Email: </a:t>
            </a:r>
            <a:r>
              <a:rPr lang="en-US" sz="2400" dirty="0">
                <a:latin typeface="Montserrat"/>
                <a:hlinkClick r:id="rId3"/>
              </a:rPr>
              <a:t>pvamericascustomerservice@pearson.com</a:t>
            </a:r>
            <a:r>
              <a:rPr lang="en-US" sz="2400" dirty="0">
                <a:latin typeface="Montserrat"/>
              </a:rPr>
              <a:t> </a:t>
            </a:r>
          </a:p>
          <a:p>
            <a:pPr>
              <a:buNone/>
            </a:pPr>
            <a:endParaRPr lang="en-US" sz="2400" dirty="0">
              <a:latin typeface="Montserrat"/>
            </a:endParaRPr>
          </a:p>
          <a:p>
            <a:pPr>
              <a:buNone/>
            </a:pPr>
            <a:r>
              <a:rPr lang="en-US" sz="2400" b="1" dirty="0">
                <a:solidFill>
                  <a:schemeClr val="tx1"/>
                </a:solidFill>
                <a:latin typeface="Montserrat"/>
              </a:rPr>
              <a:t>Write:  </a:t>
            </a:r>
            <a:r>
              <a:rPr lang="en-US" sz="2400" dirty="0">
                <a:latin typeface="Montserrat"/>
              </a:rPr>
              <a:t>NCLEX Examination Program</a:t>
            </a:r>
          </a:p>
          <a:p>
            <a:pPr algn="ctr">
              <a:buNone/>
            </a:pPr>
            <a:r>
              <a:rPr lang="en-US" sz="2400" dirty="0">
                <a:latin typeface="Montserrat"/>
              </a:rPr>
              <a:t>Pearson Professional Testing</a:t>
            </a:r>
          </a:p>
          <a:p>
            <a:pPr algn="ctr">
              <a:buNone/>
            </a:pPr>
            <a:r>
              <a:rPr lang="en-US" sz="2400" dirty="0">
                <a:latin typeface="Montserrat"/>
              </a:rPr>
              <a:t>5601 Green Valley Dr.</a:t>
            </a:r>
          </a:p>
          <a:p>
            <a:pPr algn="ctr">
              <a:buNone/>
            </a:pPr>
            <a:r>
              <a:rPr lang="en-US" sz="2400" dirty="0">
                <a:latin typeface="Montserrat"/>
              </a:rPr>
              <a:t>Bloomington, MN 55437-1099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16EF50F9-E248-4FA8-9810-3C21E3C8DBA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266481" y="1653134"/>
            <a:ext cx="4803494" cy="4712942"/>
          </a:xfrm>
        </p:spPr>
        <p:txBody>
          <a:bodyPr/>
          <a:lstStyle/>
          <a:p>
            <a:pPr algn="ctr">
              <a:buNone/>
            </a:pPr>
            <a:r>
              <a:rPr lang="en-US" sz="2800" b="1" dirty="0">
                <a:solidFill>
                  <a:schemeClr val="tx1"/>
                </a:solidFill>
                <a:latin typeface="Montserrat"/>
              </a:rPr>
              <a:t>NCSBN</a:t>
            </a:r>
          </a:p>
          <a:p>
            <a:pPr>
              <a:buNone/>
            </a:pPr>
            <a:r>
              <a:rPr lang="en-US" sz="2400" b="1" dirty="0">
                <a:solidFill>
                  <a:schemeClr val="tx1"/>
                </a:solidFill>
                <a:latin typeface="Montserrat"/>
              </a:rPr>
              <a:t>Website: </a:t>
            </a:r>
            <a:r>
              <a:rPr lang="en-US" sz="2400" dirty="0">
                <a:latin typeface="Montserrat"/>
                <a:hlinkClick r:id="rId4"/>
              </a:rPr>
              <a:t>www.ncsbn.org</a:t>
            </a:r>
            <a:r>
              <a:rPr lang="en-US" sz="2400" dirty="0">
                <a:latin typeface="Montserrat"/>
              </a:rPr>
              <a:t> </a:t>
            </a:r>
          </a:p>
          <a:p>
            <a:pPr>
              <a:buNone/>
            </a:pPr>
            <a:r>
              <a:rPr lang="en-US" sz="2400" b="1" dirty="0">
                <a:solidFill>
                  <a:schemeClr val="tx1"/>
                </a:solidFill>
                <a:latin typeface="Montserrat"/>
              </a:rPr>
              <a:t>Call: </a:t>
            </a:r>
            <a:r>
              <a:rPr lang="en-US" sz="2400" dirty="0">
                <a:latin typeface="Montserrat"/>
              </a:rPr>
              <a:t>1.866.293.9600</a:t>
            </a:r>
          </a:p>
          <a:p>
            <a:pPr>
              <a:buNone/>
            </a:pPr>
            <a:r>
              <a:rPr lang="en-US" sz="2400" b="1" dirty="0">
                <a:solidFill>
                  <a:schemeClr val="tx1"/>
                </a:solidFill>
                <a:latin typeface="Montserrat"/>
              </a:rPr>
              <a:t>Email: </a:t>
            </a:r>
            <a:r>
              <a:rPr lang="en-US" sz="2400" dirty="0">
                <a:solidFill>
                  <a:schemeClr val="tx1"/>
                </a:solidFill>
                <a:latin typeface="Montserrat"/>
                <a:hlinkClick r:id="rId5"/>
              </a:rPr>
              <a:t>nclexinfo@ncsbn.org</a:t>
            </a:r>
            <a:r>
              <a:rPr lang="en-US" sz="2400" dirty="0">
                <a:solidFill>
                  <a:schemeClr val="tx1"/>
                </a:solidFill>
                <a:latin typeface="Montserrat"/>
              </a:rPr>
              <a:t> </a:t>
            </a:r>
          </a:p>
          <a:p>
            <a:pPr>
              <a:buNone/>
            </a:pPr>
            <a:endParaRPr lang="en-US" sz="2400" dirty="0">
              <a:latin typeface="Montserrat"/>
            </a:endParaRPr>
          </a:p>
          <a:p>
            <a:pPr algn="ctr">
              <a:buNone/>
            </a:pPr>
            <a:r>
              <a:rPr lang="en-US" sz="2400" b="1" dirty="0">
                <a:solidFill>
                  <a:schemeClr val="tx1"/>
                </a:solidFill>
                <a:latin typeface="Montserrat"/>
              </a:rPr>
              <a:t>Write:  </a:t>
            </a:r>
            <a:r>
              <a:rPr lang="en-US" sz="2400" dirty="0">
                <a:latin typeface="Montserrat"/>
              </a:rPr>
              <a:t>National Council of State Boards of Nursing, Inc. </a:t>
            </a:r>
          </a:p>
          <a:p>
            <a:pPr algn="ctr">
              <a:buNone/>
            </a:pPr>
            <a:r>
              <a:rPr lang="en-US" sz="2400" dirty="0">
                <a:latin typeface="Montserrat"/>
              </a:rPr>
              <a:t>Examinations Department</a:t>
            </a:r>
          </a:p>
          <a:p>
            <a:pPr algn="ctr">
              <a:buNone/>
            </a:pPr>
            <a:r>
              <a:rPr lang="en-US" sz="2400" dirty="0">
                <a:latin typeface="Montserrat"/>
              </a:rPr>
              <a:t>111 E. Wacker Dr.</a:t>
            </a:r>
          </a:p>
          <a:p>
            <a:pPr algn="ctr">
              <a:buNone/>
            </a:pPr>
            <a:r>
              <a:rPr lang="en-US" sz="2400" dirty="0">
                <a:latin typeface="Montserrat"/>
              </a:rPr>
              <a:t>Suite 2900</a:t>
            </a:r>
          </a:p>
          <a:p>
            <a:pPr algn="ctr">
              <a:buNone/>
            </a:pPr>
            <a:r>
              <a:rPr lang="en-US" sz="2400" dirty="0">
                <a:latin typeface="Montserrat"/>
              </a:rPr>
              <a:t>Chicago, IL   60601-4277</a:t>
            </a: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A7664E-C121-4DBB-8267-9042D93068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012" y="484299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041048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AFCA2-6EEC-4962-BF3B-6762BDDE8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934" y="510853"/>
            <a:ext cx="4197599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QUESTIONS?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C62FCC-0156-480F-AB68-F95C5DBD7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691" y="1158452"/>
            <a:ext cx="6038040" cy="4900226"/>
          </a:xfrm>
        </p:spPr>
        <p:txBody>
          <a:bodyPr/>
          <a:lstStyle/>
          <a:p>
            <a:pPr algn="ctr">
              <a:buNone/>
            </a:pPr>
            <a:r>
              <a:rPr lang="en-US" sz="2800" b="1" dirty="0">
                <a:solidFill>
                  <a:schemeClr val="tx1"/>
                </a:solidFill>
                <a:latin typeface="Montserrat"/>
              </a:rPr>
              <a:t>Contact the NDBON</a:t>
            </a:r>
          </a:p>
          <a:p>
            <a:pPr algn="ctr">
              <a:buNone/>
            </a:pPr>
            <a:r>
              <a:rPr lang="en-US" sz="2800" dirty="0">
                <a:latin typeface="Montserrat"/>
              </a:rPr>
              <a:t>701.323.9779</a:t>
            </a:r>
          </a:p>
          <a:p>
            <a:pPr algn="ctr">
              <a:buNone/>
            </a:pPr>
            <a:r>
              <a:rPr lang="en-US" sz="2800" dirty="0">
                <a:latin typeface="Montserrat"/>
              </a:rPr>
              <a:t>or</a:t>
            </a:r>
          </a:p>
          <a:p>
            <a:pPr algn="ctr">
              <a:buNone/>
            </a:pPr>
            <a:r>
              <a:rPr lang="en-US" sz="2800" dirty="0">
                <a:latin typeface="Montserrat"/>
                <a:hlinkClick r:id="rId2"/>
              </a:rPr>
              <a:t>https://www.ndbon.org/contact/</a:t>
            </a:r>
            <a:r>
              <a:rPr lang="en-US" sz="2800" dirty="0">
                <a:latin typeface="Montserrat"/>
              </a:rPr>
              <a:t> </a:t>
            </a:r>
          </a:p>
          <a:p>
            <a:pPr algn="ctr">
              <a:buNone/>
            </a:pPr>
            <a:endParaRPr lang="en-US" sz="2800" dirty="0">
              <a:latin typeface="Montserrat"/>
            </a:endParaRPr>
          </a:p>
          <a:p>
            <a:pPr algn="ctr">
              <a:buNone/>
            </a:pPr>
            <a:r>
              <a:rPr lang="en-US" sz="2800" b="1" dirty="0">
                <a:solidFill>
                  <a:schemeClr val="tx1"/>
                </a:solidFill>
                <a:latin typeface="Montserrat"/>
              </a:rPr>
              <a:t>Board office located at: </a:t>
            </a:r>
          </a:p>
          <a:p>
            <a:pPr algn="ctr">
              <a:buNone/>
            </a:pPr>
            <a:r>
              <a:rPr lang="en-US" sz="2800" dirty="0">
                <a:latin typeface="Montserrat"/>
              </a:rPr>
              <a:t>919 S. 7</a:t>
            </a:r>
            <a:r>
              <a:rPr lang="en-US" sz="2800" baseline="30000" dirty="0">
                <a:latin typeface="Montserrat"/>
              </a:rPr>
              <a:t>th</a:t>
            </a:r>
            <a:r>
              <a:rPr lang="en-US" sz="2800" dirty="0">
                <a:latin typeface="Montserrat"/>
              </a:rPr>
              <a:t> St.</a:t>
            </a:r>
          </a:p>
          <a:p>
            <a:pPr algn="ctr">
              <a:buNone/>
            </a:pPr>
            <a:r>
              <a:rPr lang="en-US" sz="2800" dirty="0">
                <a:latin typeface="Montserrat"/>
              </a:rPr>
              <a:t>Suite 504</a:t>
            </a:r>
          </a:p>
          <a:p>
            <a:pPr algn="ctr">
              <a:buNone/>
            </a:pPr>
            <a:r>
              <a:rPr lang="en-US" sz="2800" dirty="0">
                <a:latin typeface="Montserrat"/>
              </a:rPr>
              <a:t>Bismarck, ND 58504-5881</a:t>
            </a:r>
          </a:p>
          <a:p>
            <a:pPr algn="ctr">
              <a:buNone/>
            </a:pPr>
            <a:endParaRPr lang="en-US" sz="2800" dirty="0">
              <a:latin typeface="Montserrat"/>
            </a:endParaRPr>
          </a:p>
          <a:p>
            <a:pPr algn="ctr">
              <a:buNone/>
            </a:pPr>
            <a:r>
              <a:rPr lang="en-US" sz="2800" b="1" dirty="0">
                <a:solidFill>
                  <a:schemeClr val="tx1"/>
                </a:solidFill>
                <a:latin typeface="Montserrat"/>
              </a:rPr>
              <a:t>Also refer to </a:t>
            </a:r>
            <a:r>
              <a:rPr lang="en-US" sz="2800" b="1" i="1" dirty="0">
                <a:solidFill>
                  <a:schemeClr val="tx1"/>
                </a:solidFill>
                <a:latin typeface="Montserrat"/>
              </a:rPr>
              <a:t>2018 NCLEX Examination Candidate Bulletin </a:t>
            </a:r>
            <a:r>
              <a:rPr lang="en-US" sz="2800" b="1" dirty="0">
                <a:solidFill>
                  <a:schemeClr val="tx1"/>
                </a:solidFill>
                <a:latin typeface="Montserrat"/>
              </a:rPr>
              <a:t>for more information</a:t>
            </a:r>
          </a:p>
          <a:p>
            <a:pPr algn="ctr">
              <a:buNone/>
            </a:pPr>
            <a:endParaRPr lang="en-US" sz="2800" dirty="0">
              <a:latin typeface="Montserrat"/>
            </a:endParaRPr>
          </a:p>
          <a:p>
            <a:pPr algn="ctr">
              <a:buNone/>
            </a:pPr>
            <a:endParaRPr lang="en-US" sz="2800" dirty="0">
              <a:latin typeface="Montserra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E31C09-DE70-417B-865A-2C5C827C0F10}"/>
              </a:ext>
            </a:extLst>
          </p:cNvPr>
          <p:cNvSpPr/>
          <p:nvPr/>
        </p:nvSpPr>
        <p:spPr>
          <a:xfrm>
            <a:off x="6750996" y="1158452"/>
            <a:ext cx="47665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4800" dirty="0">
                <a:latin typeface="Montserrat"/>
              </a:rPr>
              <a:t>NORTH DAKOTA </a:t>
            </a:r>
            <a:r>
              <a:rPr lang="en-US" sz="4800" dirty="0">
                <a:latin typeface="Montserrat"/>
              </a:rPr>
              <a:t>BOARD OF NURSING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FEF069-770C-4240-972C-22AD00A02B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399" y="4336452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23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31552-9BEF-446F-9E23-B81C66C91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National Council Licensure Examination (NCLEX) 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A520B-C75A-4EFE-A356-EF5C42175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8688" y="1926701"/>
            <a:ext cx="8806648" cy="429654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</a:rPr>
              <a:t>Exam designed to test knowledge, skills &amp; abilities essential to safe, effective nursing practice at the </a:t>
            </a:r>
            <a:r>
              <a:rPr lang="en-US" sz="2800" b="1" dirty="0">
                <a:solidFill>
                  <a:schemeClr val="tx1"/>
                </a:solidFill>
                <a:latin typeface="Montserrat"/>
              </a:rPr>
              <a:t>ENTRY</a:t>
            </a:r>
            <a:r>
              <a:rPr lang="en-US" sz="2800" dirty="0">
                <a:latin typeface="Montserrat"/>
              </a:rPr>
              <a:t> level.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</a:rPr>
              <a:t>NCLEX-RN can be 75 to 265 questions, 15 pretest questions, not scored. Time limit is six (6) hours.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</a:rPr>
              <a:t>NCLEX-PN can be 85 to 205 questions, 25 pretest questions, not scored. Time limit is five (5) hours.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800" dirty="0">
                <a:latin typeface="Montserrat"/>
              </a:rPr>
              <a:t>Note that time allotted for exam includes tutorial, sample items, all breaks &amp; the exam. All breaks are </a:t>
            </a:r>
            <a:r>
              <a:rPr lang="en-US" sz="2800" b="1" dirty="0">
                <a:solidFill>
                  <a:srgbClr val="0070C0"/>
                </a:solidFill>
                <a:latin typeface="Montserrat"/>
              </a:rPr>
              <a:t>optional</a:t>
            </a:r>
            <a:r>
              <a:rPr lang="en-US" sz="2800" dirty="0">
                <a:latin typeface="Montserrat"/>
              </a:rPr>
              <a:t>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D5E9EE-708F-49DF-984B-7E8F713AC7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3732" y="458899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52253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23B906B-8839-496C-9CE7-B94AA2A1C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8498" y="6066218"/>
            <a:ext cx="7466120" cy="647599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It takes more than 4,895 nurses and 200,000 </a:t>
            </a:r>
            <a:br>
              <a:rPr lang="en-US" sz="2800" dirty="0">
                <a:solidFill>
                  <a:srgbClr val="C00000"/>
                </a:solidFill>
              </a:rPr>
            </a:br>
            <a:r>
              <a:rPr lang="en-US" sz="2800" dirty="0">
                <a:solidFill>
                  <a:srgbClr val="C00000"/>
                </a:solidFill>
              </a:rPr>
              <a:t>future nurses to create the NCLEX!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C2E2E71-6E63-4C40-B3BB-ED02CAEF4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3064" y="298107"/>
            <a:ext cx="9738804" cy="4716093"/>
          </a:xfrm>
        </p:spPr>
        <p:txBody>
          <a:bodyPr/>
          <a:lstStyle/>
          <a:p>
            <a:pPr>
              <a:buNone/>
            </a:pPr>
            <a:r>
              <a:rPr lang="en-US" sz="3600" b="1" dirty="0">
                <a:solidFill>
                  <a:schemeClr val="tx1"/>
                </a:solidFill>
                <a:latin typeface="Montserrat"/>
              </a:rPr>
              <a:t>NCLEX Development Process</a:t>
            </a:r>
            <a:endParaRPr lang="en-US" sz="3600" b="1" dirty="0">
              <a:latin typeface="Montserra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228A1EE-7BB4-4D6C-A5D3-9D903175E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004011"/>
            <a:ext cx="6312023" cy="484997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D1203CB-B61A-450A-BD02-EB1E9F738018}"/>
              </a:ext>
            </a:extLst>
          </p:cNvPr>
          <p:cNvSpPr/>
          <p:nvPr/>
        </p:nvSpPr>
        <p:spPr>
          <a:xfrm>
            <a:off x="7735444" y="1770640"/>
            <a:ext cx="1586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10000"/>
                </a:solidFill>
                <a:latin typeface="Calibri-Bold"/>
              </a:rPr>
              <a:t>≈ 4,700 Nurses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3237C2-922E-4CB5-8506-4F825DCFF548}"/>
              </a:ext>
            </a:extLst>
          </p:cNvPr>
          <p:cNvSpPr/>
          <p:nvPr/>
        </p:nvSpPr>
        <p:spPr>
          <a:xfrm>
            <a:off x="5973419" y="2471487"/>
            <a:ext cx="1292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10000"/>
                </a:solidFill>
                <a:latin typeface="Calibri-Bold"/>
              </a:rPr>
              <a:t>≈ 60 Nurses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D8ACE4-BEA8-4EEC-97B0-0F5DBACF57E3}"/>
              </a:ext>
            </a:extLst>
          </p:cNvPr>
          <p:cNvSpPr/>
          <p:nvPr/>
        </p:nvSpPr>
        <p:spPr>
          <a:xfrm>
            <a:off x="7735444" y="3191990"/>
            <a:ext cx="1292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10000"/>
                </a:solidFill>
                <a:latin typeface="Calibri-Bold"/>
              </a:rPr>
              <a:t>≈ 60 Nurses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CF1B1F-F228-4087-8B52-5790D0C94D70}"/>
              </a:ext>
            </a:extLst>
          </p:cNvPr>
          <p:cNvSpPr/>
          <p:nvPr/>
        </p:nvSpPr>
        <p:spPr>
          <a:xfrm>
            <a:off x="536074" y="3936792"/>
            <a:ext cx="1292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10000"/>
                </a:solidFill>
                <a:latin typeface="Calibri-Bold"/>
              </a:rPr>
              <a:t>≈ 25 Nurses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DDE1DD-4BF0-4419-9630-59B2C61FF119}"/>
              </a:ext>
            </a:extLst>
          </p:cNvPr>
          <p:cNvSpPr/>
          <p:nvPr/>
        </p:nvSpPr>
        <p:spPr>
          <a:xfrm>
            <a:off x="5973419" y="3902665"/>
            <a:ext cx="2500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10000"/>
                </a:solidFill>
                <a:latin typeface="Calibri-Bold"/>
              </a:rPr>
              <a:t>≈ 200,000 Future Nurses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451B0D3-3C9C-41F7-9B3B-963838479539}"/>
              </a:ext>
            </a:extLst>
          </p:cNvPr>
          <p:cNvSpPr/>
          <p:nvPr/>
        </p:nvSpPr>
        <p:spPr>
          <a:xfrm>
            <a:off x="7660972" y="4644868"/>
            <a:ext cx="1292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10000"/>
                </a:solidFill>
                <a:latin typeface="Calibri-Bold"/>
              </a:rPr>
              <a:t>≈ 50 Nurses</a:t>
            </a:r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01F0F08-C3F6-46CA-BCFB-17EE020820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1568" y="298107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3466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354E1-EE8A-4459-8C9D-CBA962969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668" y="666041"/>
            <a:ext cx="8317149" cy="647599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RN INTEGRATED CONCEPTS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7139A-4F21-4951-9CC1-0528EB862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426" y="1664781"/>
            <a:ext cx="7845012" cy="4394200"/>
          </a:xfrm>
        </p:spPr>
        <p:txBody>
          <a:bodyPr/>
          <a:lstStyle/>
          <a:p>
            <a:r>
              <a:rPr lang="en-US" sz="3200" dirty="0">
                <a:latin typeface="Montserrat"/>
              </a:rPr>
              <a:t>Nursing Process</a:t>
            </a:r>
          </a:p>
          <a:p>
            <a:r>
              <a:rPr lang="en-US" sz="3200" dirty="0">
                <a:latin typeface="Montserrat"/>
              </a:rPr>
              <a:t>Caring</a:t>
            </a:r>
          </a:p>
          <a:p>
            <a:r>
              <a:rPr lang="en-US" sz="3200" dirty="0">
                <a:latin typeface="Montserrat"/>
              </a:rPr>
              <a:t>Communication &amp; Documentation</a:t>
            </a:r>
          </a:p>
          <a:p>
            <a:r>
              <a:rPr lang="en-US" sz="3200" dirty="0">
                <a:latin typeface="Montserrat"/>
              </a:rPr>
              <a:t>Teaching/Learning</a:t>
            </a:r>
          </a:p>
          <a:p>
            <a:r>
              <a:rPr lang="en-US" sz="3200" dirty="0">
                <a:latin typeface="Montserrat"/>
              </a:rPr>
              <a:t>Culture and Spirituality</a:t>
            </a:r>
          </a:p>
          <a:p>
            <a:pPr>
              <a:buNone/>
            </a:pPr>
            <a:endParaRPr lang="en-US" sz="3200" dirty="0"/>
          </a:p>
          <a:p>
            <a:pPr algn="ctr">
              <a:buNone/>
            </a:pPr>
            <a:r>
              <a:rPr lang="en-US" sz="3200" b="1" dirty="0">
                <a:solidFill>
                  <a:srgbClr val="00B050"/>
                </a:solidFill>
                <a:latin typeface="Montserrat"/>
              </a:rPr>
              <a:t>Current NCLEX-RN Test Plan will be effective April 1, 2016 through March 31, 2019</a:t>
            </a:r>
          </a:p>
          <a:p>
            <a:endParaRPr lang="en-US" dirty="0"/>
          </a:p>
        </p:txBody>
      </p:sp>
      <p:sp>
        <p:nvSpPr>
          <p:cNvPr id="4" name="Shape 379">
            <a:extLst>
              <a:ext uri="{FF2B5EF4-FFF2-40B4-BE49-F238E27FC236}">
                <a16:creationId xmlns:a16="http://schemas.microsoft.com/office/drawing/2014/main" id="{6B77CB01-0DB2-40EA-8CF5-B3E0D1CB68A4}"/>
              </a:ext>
            </a:extLst>
          </p:cNvPr>
          <p:cNvSpPr/>
          <p:nvPr/>
        </p:nvSpPr>
        <p:spPr>
          <a:xfrm>
            <a:off x="7843312" y="2042274"/>
            <a:ext cx="3975793" cy="2899378"/>
          </a:xfrm>
          <a:custGeom>
            <a:avLst/>
            <a:gdLst/>
            <a:ahLst/>
            <a:cxnLst/>
            <a:rect l="0" t="0" r="0" b="0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7F9DE2-F054-4148-8669-3002624C0F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591" y="2198452"/>
            <a:ext cx="3677056" cy="21692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66185D6-352D-45FD-AB46-D43C4DCA34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281" y="666041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19681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7870DDB-5CBB-4F20-9DF2-68CDC3DE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136" y="757911"/>
            <a:ext cx="6401999" cy="546000"/>
          </a:xfrm>
        </p:spPr>
        <p:txBody>
          <a:bodyPr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RN TEST PLAN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7B1B51-7CBB-41A7-9154-84DCFEED6E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328946"/>
              </p:ext>
            </p:extLst>
          </p:nvPr>
        </p:nvGraphicFramePr>
        <p:xfrm>
          <a:off x="854954" y="1546698"/>
          <a:ext cx="8396050" cy="498438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658403">
                  <a:extLst>
                    <a:ext uri="{9D8B030D-6E8A-4147-A177-3AD203B41FA5}">
                      <a16:colId xmlns:a16="http://schemas.microsoft.com/office/drawing/2014/main" val="2522703771"/>
                    </a:ext>
                  </a:extLst>
                </a:gridCol>
                <a:gridCol w="2737647">
                  <a:extLst>
                    <a:ext uri="{9D8B030D-6E8A-4147-A177-3AD203B41FA5}">
                      <a16:colId xmlns:a16="http://schemas.microsoft.com/office/drawing/2014/main" val="2247182024"/>
                    </a:ext>
                  </a:extLst>
                </a:gridCol>
              </a:tblGrid>
              <a:tr h="550072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Client 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of Items from Each Category/Subcategory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836397"/>
                  </a:ext>
                </a:extLst>
              </a:tr>
              <a:tr h="432386">
                <a:tc>
                  <a:txBody>
                    <a:bodyPr/>
                    <a:lstStyle/>
                    <a:p>
                      <a:r>
                        <a:rPr lang="en-US" b="1" dirty="0"/>
                        <a:t>Safe &amp; Effective Care Environment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440549"/>
                  </a:ext>
                </a:extLst>
              </a:tr>
              <a:tr h="43238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Management of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17-23%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460474"/>
                  </a:ext>
                </a:extLst>
              </a:tr>
              <a:tr h="43238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Safety &amp; Infection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9-15%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629903"/>
                  </a:ext>
                </a:extLst>
              </a:tr>
              <a:tr h="432386">
                <a:tc>
                  <a:txBody>
                    <a:bodyPr/>
                    <a:lstStyle/>
                    <a:p>
                      <a:r>
                        <a:rPr lang="en-US" b="1" dirty="0"/>
                        <a:t>Health Promotion &amp;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6-12%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375250"/>
                  </a:ext>
                </a:extLst>
              </a:tr>
              <a:tr h="432386">
                <a:tc>
                  <a:txBody>
                    <a:bodyPr/>
                    <a:lstStyle/>
                    <a:p>
                      <a:r>
                        <a:rPr lang="en-US" b="1" dirty="0"/>
                        <a:t>Psychosocial Integrity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6-12%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004502"/>
                  </a:ext>
                </a:extLst>
              </a:tr>
              <a:tr h="432386">
                <a:tc>
                  <a:txBody>
                    <a:bodyPr/>
                    <a:lstStyle/>
                    <a:p>
                      <a:r>
                        <a:rPr lang="en-US" b="1" dirty="0"/>
                        <a:t>Physiological Integrity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805392"/>
                  </a:ext>
                </a:extLst>
              </a:tr>
              <a:tr h="43238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Basic Care &amp; Comfort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6-12%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332199"/>
                  </a:ext>
                </a:extLst>
              </a:tr>
              <a:tr h="43238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Pharmacological &amp; Parenteral Therapies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12-18%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961518"/>
                  </a:ext>
                </a:extLst>
              </a:tr>
              <a:tr h="43238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Reduction of Risk 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9-15%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526720"/>
                  </a:ext>
                </a:extLst>
              </a:tr>
              <a:tr h="432386"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Physiological Adaptation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11-17%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886785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484AB2E5-74D1-444F-8FCE-5150978881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101" y="757911"/>
            <a:ext cx="1371645" cy="1168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24808812"/>
      </p:ext>
    </p:extLst>
  </p:cSld>
  <p:clrMapOvr>
    <a:masterClrMapping/>
  </p:clrMapOvr>
</p:sld>
</file>

<file path=ppt/theme/theme1.xml><?xml version="1.0" encoding="utf-8"?>
<a:theme xmlns:a="http://schemas.openxmlformats.org/drawingml/2006/main" name="Arvirargu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2752</Words>
  <Application>Microsoft Office PowerPoint</Application>
  <PresentationFormat>Widescreen</PresentationFormat>
  <Paragraphs>377</Paragraphs>
  <Slides>52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0" baseType="lpstr">
      <vt:lpstr>Arial</vt:lpstr>
      <vt:lpstr>Calibri</vt:lpstr>
      <vt:lpstr>Calibri-Bold</vt:lpstr>
      <vt:lpstr>Karla</vt:lpstr>
      <vt:lpstr>Montserrat</vt:lpstr>
      <vt:lpstr>Times New Roman</vt:lpstr>
      <vt:lpstr>Wingdings</vt:lpstr>
      <vt:lpstr>Arvirargus template</vt:lpstr>
      <vt:lpstr>NCLEX: OVERVIEW &amp;  APPLICATION PROCESS </vt:lpstr>
      <vt:lpstr>NURSING LAW &amp; RULES</vt:lpstr>
      <vt:lpstr>NDBON Mission  </vt:lpstr>
      <vt:lpstr>NCLEX PARTNERS</vt:lpstr>
      <vt:lpstr>National Council Licensure Examination (NCLEX) </vt:lpstr>
      <vt:lpstr>National Council Licensure Examination (NCLEX) </vt:lpstr>
      <vt:lpstr>It takes more than 4,895 nurses and 200,000  future nurses to create the NCLEX!</vt:lpstr>
      <vt:lpstr>RN INTEGRATED CONCEPTS</vt:lpstr>
      <vt:lpstr>RN TEST PLAN</vt:lpstr>
      <vt:lpstr>PN INTEGRATED CONCEPTS</vt:lpstr>
      <vt:lpstr>PN TEST PLAN</vt:lpstr>
      <vt:lpstr>EXAM QUESTION FORMAT</vt:lpstr>
      <vt:lpstr>INNOVATIVE EXAM FORMAT</vt:lpstr>
      <vt:lpstr> ATTENTION!</vt:lpstr>
      <vt:lpstr>ACCOMMODATIONS</vt:lpstr>
      <vt:lpstr>EXAM &amp; LICENSURE PROCESS IS COMPLETELY ONLINE</vt:lpstr>
      <vt:lpstr>BOARD OF NURSING WEBSITE</vt:lpstr>
      <vt:lpstr>EXAM ELIGIBILITY REQUIREMENTS</vt:lpstr>
      <vt:lpstr>ELIGIBILITY PROCESS</vt:lpstr>
      <vt:lpstr>NDBON LICENSURE APPLICATION</vt:lpstr>
      <vt:lpstr>OFFICIAL TRANSCRIPTS</vt:lpstr>
      <vt:lpstr>CRIMINAL HISTORY RECORD CHECK (CHRC)</vt:lpstr>
      <vt:lpstr>OPTION 1  ELECTRONIC FINGERPRINTING </vt:lpstr>
      <vt:lpstr>OPTION 2  INK &amp; ROLL FINGERPRINTING </vt:lpstr>
      <vt:lpstr>CRIMINAL HISTORY RECORD CHECK</vt:lpstr>
      <vt:lpstr>CRIMINAL HISTORY RECORD CHECK</vt:lpstr>
      <vt:lpstr>NCLEX REGISTRATION PROCESS</vt:lpstr>
      <vt:lpstr>NCLEX REGISTRATION OPTIONS</vt:lpstr>
      <vt:lpstr>COMMON REGISTRATION ERRORS</vt:lpstr>
      <vt:lpstr>TRACK APPLICATION STATUS</vt:lpstr>
      <vt:lpstr>SCHEDULING AN  APPOINTMENT TO TEST</vt:lpstr>
      <vt:lpstr>CANCELING/CHANGING AN APPOINTMENT TO TEST</vt:lpstr>
      <vt:lpstr>SITE SECURITY - ADMISSION</vt:lpstr>
      <vt:lpstr>SITE SECURITY - ADMISSION</vt:lpstr>
      <vt:lpstr>IN THE EVENT OF NAME MISMATCH</vt:lpstr>
      <vt:lpstr>NAME &amp; ADDRESS CHANGES</vt:lpstr>
      <vt:lpstr>REST BREAKS</vt:lpstr>
      <vt:lpstr>CONFIDENTIALITY OF EXAMINATION</vt:lpstr>
      <vt:lpstr>NCSBN NCLEX  RETAKE POLICY</vt:lpstr>
      <vt:lpstr>WORK AUTHORIZATION FOR THE GRADUATE NURSE</vt:lpstr>
      <vt:lpstr>WORK AUTHORIZATION PROCESS</vt:lpstr>
      <vt:lpstr>WORK AUTHORIZATION VERIFICATION</vt:lpstr>
      <vt:lpstr>GRADUATE NURSE  PRACTICE GUIDELINES</vt:lpstr>
      <vt:lpstr>SUMMARY OF PROCESS:  LICENSE BY EXAMINATION</vt:lpstr>
      <vt:lpstr>SUMMARY OF PROCESS:  LICENSE BY EXAMINATION</vt:lpstr>
      <vt:lpstr>SUMMARY OF PROCESS:  LICENSE BY EXAMINATION</vt:lpstr>
      <vt:lpstr>SUMMARY OF PROCESS  FOLLOWING RECEIPT OF ATT</vt:lpstr>
      <vt:lpstr>SUMMARY OF PROCESS  FOLLOWING RECEIPT OF ATT</vt:lpstr>
      <vt:lpstr>NCLEX-RN  SPECIAL RESEARCH SECTION</vt:lpstr>
      <vt:lpstr>NCLEX-RN  SPECIAL RESEARCH SECTION</vt:lpstr>
      <vt:lpstr>QUESTIONS?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DAKOTA’S NURSING SHORTAGE TASKFORCE</dc:title>
  <dc:creator>Tammy Buchholz</dc:creator>
  <cp:lastModifiedBy>Billodeau, Patrick W</cp:lastModifiedBy>
  <cp:revision>63</cp:revision>
  <dcterms:created xsi:type="dcterms:W3CDTF">2017-10-05T16:50:22Z</dcterms:created>
  <dcterms:modified xsi:type="dcterms:W3CDTF">2021-04-16T16:58:21Z</dcterms:modified>
</cp:coreProperties>
</file>