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8" r:id="rId3"/>
    <p:sldId id="274" r:id="rId4"/>
    <p:sldId id="264" r:id="rId5"/>
    <p:sldId id="265" r:id="rId6"/>
    <p:sldId id="266" r:id="rId7"/>
    <p:sldId id="269" r:id="rId8"/>
    <p:sldId id="261" r:id="rId9"/>
    <p:sldId id="263" r:id="rId10"/>
    <p:sldId id="267" r:id="rId11"/>
    <p:sldId id="259" r:id="rId12"/>
    <p:sldId id="260" r:id="rId13"/>
    <p:sldId id="270" r:id="rId14"/>
    <p:sldId id="273" r:id="rId15"/>
    <p:sldId id="262" r:id="rId16"/>
    <p:sldId id="268" r:id="rId17"/>
    <p:sldId id="271" r:id="rId18"/>
    <p:sldId id="272"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radis,Andrea" initials="P" lastIdx="17" clrIdx="0">
    <p:extLst>
      <p:ext uri="{19B8F6BF-5375-455C-9EA6-DF929625EA0E}">
        <p15:presenceInfo xmlns:p15="http://schemas.microsoft.com/office/powerpoint/2012/main" userId="S-1-5-21-4260745004-1716061493-1944009462-10660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0" d="100"/>
          <a:sy n="80" d="100"/>
        </p:scale>
        <p:origin x="691" y="67"/>
      </p:cViewPr>
      <p:guideLst/>
    </p:cSldViewPr>
  </p:slideViewPr>
  <p:notesTextViewPr>
    <p:cViewPr>
      <p:scale>
        <a:sx n="1" d="1"/>
        <a:sy n="1" d="1"/>
      </p:scale>
      <p:origin x="0" y="0"/>
    </p:cViewPr>
  </p:notesTextViewPr>
  <p:notesViewPr>
    <p:cSldViewPr snapToGrid="0">
      <p:cViewPr varScale="1">
        <p:scale>
          <a:sx n="83" d="100"/>
          <a:sy n="83" d="100"/>
        </p:scale>
        <p:origin x="317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2-11T13:48:56.544" idx="2">
    <p:pos x="2228" y="2061"/>
    <p:text>mathematician first, a natural scientist or “natural philosopher” second, and a metaphysician third.</p:text>
    <p:extLst>
      <p:ext uri="{C676402C-5697-4E1C-873F-D02D1690AC5C}">
        <p15:threadingInfo xmlns:p15="http://schemas.microsoft.com/office/powerpoint/2012/main" timeZoneBias="360"/>
      </p:ext>
    </p:extLst>
  </p:cm>
  <p:cm authorId="1" dt="2021-02-11T14:13:56.552" idx="3">
    <p:pos x="2276" y="3137"/>
    <p:text>spirituality into medicine</p:text>
    <p:extLst>
      <p:ext uri="{C676402C-5697-4E1C-873F-D02D1690AC5C}">
        <p15:threadingInfo xmlns:p15="http://schemas.microsoft.com/office/powerpoint/2012/main" timeZoneBias="360"/>
      </p:ext>
    </p:extLst>
  </p:cm>
  <p:cm authorId="1" dt="2021-02-11T14:14:23.212" idx="4">
    <p:pos x="2276" y="3233"/>
    <p:text>mind-body medicine, importance of stress reduction</p:text>
    <p:extLst>
      <p:ext uri="{C676402C-5697-4E1C-873F-D02D1690AC5C}">
        <p15:threadingInfo xmlns:p15="http://schemas.microsoft.com/office/powerpoint/2012/main" timeZoneBias="360">
          <p15:parentCm authorId="1" idx="3"/>
        </p15:threadingInfo>
      </p:ext>
    </p:extLst>
  </p:cm>
  <p:cm authorId="1" dt="2021-02-11T14:15:29.324" idx="5">
    <p:pos x="1811" y="3366"/>
    <p:text>Buddhist teachings on mindfulness and developed the Stress Reduction and Relaxation Program. He subsequently renamed the structured eight-week course Mindfulness-Based Stress Reduction</p:text>
    <p:extLst>
      <p:ext uri="{C676402C-5697-4E1C-873F-D02D1690AC5C}">
        <p15:threadingInfo xmlns:p15="http://schemas.microsoft.com/office/powerpoint/2012/main" timeZoneBias="360"/>
      </p:ext>
    </p:extLst>
  </p:cm>
  <p:cm authorId="1" dt="2021-02-11T14:17:12.401" idx="6">
    <p:pos x="2089" y="3595"/>
    <p:text>Arizona Center for Integrative Medicine</p:text>
    <p:extLst>
      <p:ext uri="{C676402C-5697-4E1C-873F-D02D1690AC5C}">
        <p15:threadingInfo xmlns:p15="http://schemas.microsoft.com/office/powerpoint/2012/main" timeZoneBias="3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2-11T14:22:38.663" idx="7">
    <p:pos x="6058" y="2387"/>
    <p:text>2009</p:text>
    <p:extLst>
      <p:ext uri="{C676402C-5697-4E1C-873F-D02D1690AC5C}">
        <p15:threadingInfo xmlns:p15="http://schemas.microsoft.com/office/powerpoint/2012/main" timeZoneBias="3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1-02-11T14:38:13.800" idx="9">
    <p:pos x="6104" y="208"/>
    <p:text>274 out of 331</p:text>
    <p:extLst>
      <p:ext uri="{C676402C-5697-4E1C-873F-D02D1690AC5C}">
        <p15:threadingInfo xmlns:p15="http://schemas.microsoft.com/office/powerpoint/2012/main" timeZoneBias="36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1-02-15T08:15:30.235" idx="16">
    <p:pos x="10" y="10"/>
    <p:text>acupuncture-off site</p:text>
    <p:extLst>
      <p:ext uri="{C676402C-5697-4E1C-873F-D02D1690AC5C}">
        <p15:threadingInfo xmlns:p15="http://schemas.microsoft.com/office/powerpoint/2012/main" timeZoneBias="36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1-02-11T15:29:17.709" idx="10">
    <p:pos x="10" y="10"/>
    <p:text>Can save the hospital money</p:text>
    <p:extLst>
      <p:ext uri="{C676402C-5697-4E1C-873F-D02D1690AC5C}">
        <p15:threadingInfo xmlns:p15="http://schemas.microsoft.com/office/powerpoint/2012/main" timeZoneBias="360"/>
      </p:ext>
    </p:extLst>
  </p:cm>
  <p:cm authorId="1" dt="2021-02-15T08:06:14.069" idx="14">
    <p:pos x="5996" y="3231"/>
    <p:text>They are in a situation completely out of their control</p:text>
    <p:extLst>
      <p:ext uri="{C676402C-5697-4E1C-873F-D02D1690AC5C}">
        <p15:threadingInfo xmlns:p15="http://schemas.microsoft.com/office/powerpoint/2012/main" timeZoneBias="36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1-02-15T08:06:40.528" idx="15">
    <p:pos x="3942" y="3435"/>
    <p:text>Studies with mice are showing stress can effect tumor growth.</p:text>
    <p:extLst>
      <p:ext uri="{C676402C-5697-4E1C-873F-D02D1690AC5C}">
        <p15:threadingInfo xmlns:p15="http://schemas.microsoft.com/office/powerpoint/2012/main" timeZoneBias="36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1-02-11T09:47:06.962" idx="1">
    <p:pos x="10" y="10"/>
    <p:text>• welcome the patient's family and friends
• value human beings over technology
• enable patients to fully participate as partners in their own care
• provide flexibility to personalize the care of each patient
• encourage caregivers to be responsive to patients</p:text>
    <p:extLst>
      <p:ext uri="{C676402C-5697-4E1C-873F-D02D1690AC5C}">
        <p15:threadingInfo xmlns:p15="http://schemas.microsoft.com/office/powerpoint/2012/main" timeZoneBias="360"/>
      </p:ext>
    </p:extLst>
  </p:cm>
  <p:cm authorId="1" dt="2021-02-11T14:30:20.947" idx="8">
    <p:pos x="3317" y="1325"/>
    <p:text>barriers</p:text>
    <p:extLst>
      <p:ext uri="{C676402C-5697-4E1C-873F-D02D1690AC5C}">
        <p15:threadingInfo xmlns:p15="http://schemas.microsoft.com/office/powerpoint/2012/main" timeZoneBias="36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21-02-15T10:22:51.772" idx="17">
    <p:pos x="3951" y="1860"/>
    <p:text>Bolded</p:text>
    <p:extLst>
      <p:ext uri="{C676402C-5697-4E1C-873F-D02D1690AC5C}">
        <p15:threadingInfo xmlns:p15="http://schemas.microsoft.com/office/powerpoint/2012/main" timeZoneBias="36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1-02-11T15:30:16" idx="11">
    <p:pos x="2013" y="1742"/>
    <p:text>Good thing we have teams!</p:text>
    <p:extLst>
      <p:ext uri="{C676402C-5697-4E1C-873F-D02D1690AC5C}">
        <p15:threadingInfo xmlns:p15="http://schemas.microsoft.com/office/powerpoint/2012/main" timeZoneBias="360"/>
      </p:ext>
    </p:extLst>
  </p:cm>
  <p:cm authorId="1" dt="2021-02-11T15:30:31.905" idx="12">
    <p:pos x="1916" y="2124"/>
    <p:text>Although it does save the hospital $, it doesn't necessarily make money</p:text>
    <p:extLst>
      <p:ext uri="{C676402C-5697-4E1C-873F-D02D1690AC5C}">
        <p15:threadingInfo xmlns:p15="http://schemas.microsoft.com/office/powerpoint/2012/main" timeZoneBias="360"/>
      </p:ext>
    </p:extLst>
  </p:cm>
  <p:cm authorId="1" dt="2021-02-11T15:31:05.514" idx="13">
    <p:pos x="1679" y="1423"/>
    <p:text>for both patients and providers</p:text>
    <p:extLst>
      <p:ext uri="{C676402C-5697-4E1C-873F-D02D1690AC5C}">
        <p15:threadingInfo xmlns:p15="http://schemas.microsoft.com/office/powerpoint/2012/main" timeZoneBias="3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2" tIns="46587" rIns="93172" bIns="46587"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2" tIns="46587" rIns="93172" bIns="46587" rtlCol="0"/>
          <a:lstStyle>
            <a:lvl1pPr algn="r">
              <a:defRPr sz="1200"/>
            </a:lvl1pPr>
          </a:lstStyle>
          <a:p>
            <a:fld id="{3B3B9A4F-AFF0-454B-94A7-8086CE89526C}" type="datetimeFigureOut">
              <a:rPr lang="en-US" smtClean="0"/>
              <a:t>3/10/2021</a:t>
            </a:fld>
            <a:endParaRPr lang="en-US"/>
          </a:p>
        </p:txBody>
      </p:sp>
      <p:sp>
        <p:nvSpPr>
          <p:cNvPr id="4" name="Footer Placeholder 3"/>
          <p:cNvSpPr>
            <a:spLocks noGrp="1"/>
          </p:cNvSpPr>
          <p:nvPr>
            <p:ph type="ftr" sz="quarter" idx="2"/>
          </p:nvPr>
        </p:nvSpPr>
        <p:spPr>
          <a:xfrm>
            <a:off x="0" y="8829968"/>
            <a:ext cx="3037840" cy="466433"/>
          </a:xfrm>
          <a:prstGeom prst="rect">
            <a:avLst/>
          </a:prstGeom>
        </p:spPr>
        <p:txBody>
          <a:bodyPr vert="horz" lIns="93172" tIns="46587" rIns="93172" bIns="46587"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8"/>
            <a:ext cx="3037840" cy="466433"/>
          </a:xfrm>
          <a:prstGeom prst="rect">
            <a:avLst/>
          </a:prstGeom>
        </p:spPr>
        <p:txBody>
          <a:bodyPr vert="horz" lIns="93172" tIns="46587" rIns="93172" bIns="46587" rtlCol="0" anchor="b"/>
          <a:lstStyle>
            <a:lvl1pPr algn="r">
              <a:defRPr sz="1200"/>
            </a:lvl1pPr>
          </a:lstStyle>
          <a:p>
            <a:fld id="{493317E0-6F05-4E6C-B2BA-F9F1067E15F1}" type="slidenum">
              <a:rPr lang="en-US" smtClean="0"/>
              <a:t>‹#›</a:t>
            </a:fld>
            <a:endParaRPr lang="en-US"/>
          </a:p>
        </p:txBody>
      </p:sp>
    </p:spTree>
    <p:extLst>
      <p:ext uri="{BB962C8B-B14F-4D97-AF65-F5344CB8AC3E}">
        <p14:creationId xmlns:p14="http://schemas.microsoft.com/office/powerpoint/2010/main" val="17468395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725"/>
          </a:xfrm>
          <a:prstGeom prst="rect">
            <a:avLst/>
          </a:prstGeom>
        </p:spPr>
        <p:txBody>
          <a:bodyPr vert="horz" lIns="91435" tIns="45717" rIns="91435" bIns="45717" rtlCol="0"/>
          <a:lstStyle>
            <a:lvl1pPr algn="l">
              <a:defRPr sz="1200"/>
            </a:lvl1pPr>
          </a:lstStyle>
          <a:p>
            <a:endParaRPr lang="en-US"/>
          </a:p>
        </p:txBody>
      </p:sp>
      <p:sp>
        <p:nvSpPr>
          <p:cNvPr id="3" name="Date Placeholder 2"/>
          <p:cNvSpPr>
            <a:spLocks noGrp="1"/>
          </p:cNvSpPr>
          <p:nvPr>
            <p:ph type="dt" idx="1"/>
          </p:nvPr>
        </p:nvSpPr>
        <p:spPr>
          <a:xfrm>
            <a:off x="3970339" y="0"/>
            <a:ext cx="3038475" cy="466725"/>
          </a:xfrm>
          <a:prstGeom prst="rect">
            <a:avLst/>
          </a:prstGeom>
        </p:spPr>
        <p:txBody>
          <a:bodyPr vert="horz" lIns="91435" tIns="45717" rIns="91435" bIns="45717" rtlCol="0"/>
          <a:lstStyle>
            <a:lvl1pPr algn="r">
              <a:defRPr sz="1200"/>
            </a:lvl1pPr>
          </a:lstStyle>
          <a:p>
            <a:fld id="{E58627F1-2A24-4710-872E-7BA36C8ABB94}" type="datetimeFigureOut">
              <a:rPr lang="en-US" smtClean="0"/>
              <a:t>3/10/2021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35" tIns="45717" rIns="91435" bIns="45717"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35" tIns="45717" rIns="91435" bIns="4571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6"/>
            <a:ext cx="3038475" cy="466725"/>
          </a:xfrm>
          <a:prstGeom prst="rect">
            <a:avLst/>
          </a:prstGeom>
        </p:spPr>
        <p:txBody>
          <a:bodyPr vert="horz" lIns="91435" tIns="45717" rIns="91435" bIns="45717"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829676"/>
            <a:ext cx="3038475" cy="466725"/>
          </a:xfrm>
          <a:prstGeom prst="rect">
            <a:avLst/>
          </a:prstGeom>
        </p:spPr>
        <p:txBody>
          <a:bodyPr vert="horz" lIns="91435" tIns="45717" rIns="91435" bIns="45717" rtlCol="0" anchor="b"/>
          <a:lstStyle>
            <a:lvl1pPr algn="r">
              <a:defRPr sz="1200"/>
            </a:lvl1pPr>
          </a:lstStyle>
          <a:p>
            <a:fld id="{43CFDF8B-1A53-44E2-8FC1-7076C3C633E1}" type="slidenum">
              <a:rPr lang="en-US" smtClean="0"/>
              <a:t>‹#›</a:t>
            </a:fld>
            <a:endParaRPr lang="en-US"/>
          </a:p>
        </p:txBody>
      </p:sp>
    </p:spTree>
    <p:extLst>
      <p:ext uri="{BB962C8B-B14F-4D97-AF65-F5344CB8AC3E}">
        <p14:creationId xmlns:p14="http://schemas.microsoft.com/office/powerpoint/2010/main" val="785440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CFDF8B-1A53-44E2-8FC1-7076C3C633E1}" type="slidenum">
              <a:rPr lang="en-US" smtClean="0"/>
              <a:t>1</a:t>
            </a:fld>
            <a:endParaRPr lang="en-US"/>
          </a:p>
        </p:txBody>
      </p:sp>
    </p:spTree>
    <p:extLst>
      <p:ext uri="{BB962C8B-B14F-4D97-AF65-F5344CB8AC3E}">
        <p14:creationId xmlns:p14="http://schemas.microsoft.com/office/powerpoint/2010/main" val="1221804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CFDF8B-1A53-44E2-8FC1-7076C3C633E1}" type="slidenum">
              <a:rPr lang="en-US" smtClean="0"/>
              <a:t>2</a:t>
            </a:fld>
            <a:endParaRPr lang="en-US"/>
          </a:p>
        </p:txBody>
      </p:sp>
    </p:spTree>
    <p:extLst>
      <p:ext uri="{BB962C8B-B14F-4D97-AF65-F5344CB8AC3E}">
        <p14:creationId xmlns:p14="http://schemas.microsoft.com/office/powerpoint/2010/main" val="4009166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CFDF8B-1A53-44E2-8FC1-7076C3C633E1}" type="slidenum">
              <a:rPr lang="en-US" smtClean="0"/>
              <a:t>3</a:t>
            </a:fld>
            <a:endParaRPr lang="en-US"/>
          </a:p>
        </p:txBody>
      </p:sp>
    </p:spTree>
    <p:extLst>
      <p:ext uri="{BB962C8B-B14F-4D97-AF65-F5344CB8AC3E}">
        <p14:creationId xmlns:p14="http://schemas.microsoft.com/office/powerpoint/2010/main" val="2309049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612D14-C020-45B2-A5E7-F9F46A50E096}"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5DEEC-243A-45D7-8506-9184383FD85C}" type="slidenum">
              <a:rPr lang="en-US" smtClean="0"/>
              <a:t>‹#›</a:t>
            </a:fld>
            <a:endParaRPr lang="en-US"/>
          </a:p>
        </p:txBody>
      </p:sp>
    </p:spTree>
    <p:extLst>
      <p:ext uri="{BB962C8B-B14F-4D97-AF65-F5344CB8AC3E}">
        <p14:creationId xmlns:p14="http://schemas.microsoft.com/office/powerpoint/2010/main" val="1200798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612D14-C020-45B2-A5E7-F9F46A50E096}"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5DEEC-243A-45D7-8506-9184383FD85C}" type="slidenum">
              <a:rPr lang="en-US" smtClean="0"/>
              <a:t>‹#›</a:t>
            </a:fld>
            <a:endParaRPr lang="en-US"/>
          </a:p>
        </p:txBody>
      </p:sp>
    </p:spTree>
    <p:extLst>
      <p:ext uri="{BB962C8B-B14F-4D97-AF65-F5344CB8AC3E}">
        <p14:creationId xmlns:p14="http://schemas.microsoft.com/office/powerpoint/2010/main" val="1857539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612D14-C020-45B2-A5E7-F9F46A50E096}"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5DEEC-243A-45D7-8506-9184383FD85C}" type="slidenum">
              <a:rPr lang="en-US" smtClean="0"/>
              <a:t>‹#›</a:t>
            </a:fld>
            <a:endParaRPr lang="en-US"/>
          </a:p>
        </p:txBody>
      </p:sp>
    </p:spTree>
    <p:extLst>
      <p:ext uri="{BB962C8B-B14F-4D97-AF65-F5344CB8AC3E}">
        <p14:creationId xmlns:p14="http://schemas.microsoft.com/office/powerpoint/2010/main" val="3411968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612D14-C020-45B2-A5E7-F9F46A50E096}"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5DEEC-243A-45D7-8506-9184383FD85C}" type="slidenum">
              <a:rPr lang="en-US" smtClean="0"/>
              <a:t>‹#›</a:t>
            </a:fld>
            <a:endParaRPr lang="en-US"/>
          </a:p>
        </p:txBody>
      </p:sp>
    </p:spTree>
    <p:extLst>
      <p:ext uri="{BB962C8B-B14F-4D97-AF65-F5344CB8AC3E}">
        <p14:creationId xmlns:p14="http://schemas.microsoft.com/office/powerpoint/2010/main" val="2851045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D612D14-C020-45B2-A5E7-F9F46A50E096}"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5DEEC-243A-45D7-8506-9184383FD85C}" type="slidenum">
              <a:rPr lang="en-US" smtClean="0"/>
              <a:t>‹#›</a:t>
            </a:fld>
            <a:endParaRPr lang="en-US"/>
          </a:p>
        </p:txBody>
      </p:sp>
    </p:spTree>
    <p:extLst>
      <p:ext uri="{BB962C8B-B14F-4D97-AF65-F5344CB8AC3E}">
        <p14:creationId xmlns:p14="http://schemas.microsoft.com/office/powerpoint/2010/main" val="2814903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612D14-C020-45B2-A5E7-F9F46A50E096}"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05DEEC-243A-45D7-8506-9184383FD85C}" type="slidenum">
              <a:rPr lang="en-US" smtClean="0"/>
              <a:t>‹#›</a:t>
            </a:fld>
            <a:endParaRPr lang="en-US"/>
          </a:p>
        </p:txBody>
      </p:sp>
    </p:spTree>
    <p:extLst>
      <p:ext uri="{BB962C8B-B14F-4D97-AF65-F5344CB8AC3E}">
        <p14:creationId xmlns:p14="http://schemas.microsoft.com/office/powerpoint/2010/main" val="195953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612D14-C020-45B2-A5E7-F9F46A50E096}" type="datetimeFigureOut">
              <a:rPr lang="en-US" smtClean="0"/>
              <a:t>3/10/2021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05DEEC-243A-45D7-8506-9184383FD85C}" type="slidenum">
              <a:rPr lang="en-US" smtClean="0"/>
              <a:t>‹#›</a:t>
            </a:fld>
            <a:endParaRPr lang="en-US"/>
          </a:p>
        </p:txBody>
      </p:sp>
    </p:spTree>
    <p:extLst>
      <p:ext uri="{BB962C8B-B14F-4D97-AF65-F5344CB8AC3E}">
        <p14:creationId xmlns:p14="http://schemas.microsoft.com/office/powerpoint/2010/main" val="2940074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612D14-C020-45B2-A5E7-F9F46A50E096}" type="datetimeFigureOut">
              <a:rPr lang="en-US" smtClean="0"/>
              <a:t>3/10/2021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05DEEC-243A-45D7-8506-9184383FD85C}" type="slidenum">
              <a:rPr lang="en-US" smtClean="0"/>
              <a:t>‹#›</a:t>
            </a:fld>
            <a:endParaRPr lang="en-US"/>
          </a:p>
        </p:txBody>
      </p:sp>
    </p:spTree>
    <p:extLst>
      <p:ext uri="{BB962C8B-B14F-4D97-AF65-F5344CB8AC3E}">
        <p14:creationId xmlns:p14="http://schemas.microsoft.com/office/powerpoint/2010/main" val="2907389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612D14-C020-45B2-A5E7-F9F46A50E096}" type="datetimeFigureOut">
              <a:rPr lang="en-US" smtClean="0"/>
              <a:t>3/10/2021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05DEEC-243A-45D7-8506-9184383FD85C}" type="slidenum">
              <a:rPr lang="en-US" smtClean="0"/>
              <a:t>‹#›</a:t>
            </a:fld>
            <a:endParaRPr lang="en-US"/>
          </a:p>
        </p:txBody>
      </p:sp>
    </p:spTree>
    <p:extLst>
      <p:ext uri="{BB962C8B-B14F-4D97-AF65-F5344CB8AC3E}">
        <p14:creationId xmlns:p14="http://schemas.microsoft.com/office/powerpoint/2010/main" val="2668586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D612D14-C020-45B2-A5E7-F9F46A50E096}"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05DEEC-243A-45D7-8506-9184383FD85C}" type="slidenum">
              <a:rPr lang="en-US" smtClean="0"/>
              <a:t>‹#›</a:t>
            </a:fld>
            <a:endParaRPr lang="en-US"/>
          </a:p>
        </p:txBody>
      </p:sp>
    </p:spTree>
    <p:extLst>
      <p:ext uri="{BB962C8B-B14F-4D97-AF65-F5344CB8AC3E}">
        <p14:creationId xmlns:p14="http://schemas.microsoft.com/office/powerpoint/2010/main" val="3344359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D612D14-C020-45B2-A5E7-F9F46A50E096}"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05DEEC-243A-45D7-8506-9184383FD85C}" type="slidenum">
              <a:rPr lang="en-US" smtClean="0"/>
              <a:t>‹#›</a:t>
            </a:fld>
            <a:endParaRPr lang="en-US"/>
          </a:p>
        </p:txBody>
      </p:sp>
    </p:spTree>
    <p:extLst>
      <p:ext uri="{BB962C8B-B14F-4D97-AF65-F5344CB8AC3E}">
        <p14:creationId xmlns:p14="http://schemas.microsoft.com/office/powerpoint/2010/main" val="2874877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612D14-C020-45B2-A5E7-F9F46A50E096}" type="datetimeFigureOut">
              <a:rPr lang="en-US" smtClean="0"/>
              <a:t>3/10/2021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05DEEC-243A-45D7-8506-9184383FD85C}" type="slidenum">
              <a:rPr lang="en-US" smtClean="0"/>
              <a:t>‹#›</a:t>
            </a:fld>
            <a:endParaRPr lang="en-US"/>
          </a:p>
        </p:txBody>
      </p:sp>
    </p:spTree>
    <p:extLst>
      <p:ext uri="{BB962C8B-B14F-4D97-AF65-F5344CB8AC3E}">
        <p14:creationId xmlns:p14="http://schemas.microsoft.com/office/powerpoint/2010/main" val="1769011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ncbi.nlm.nih.gov/pmc/articles/PMC3178858/" TargetMode="External"/><Relationship Id="rId2" Type="http://schemas.openxmlformats.org/officeDocument/2006/relationships/hyperlink" Target="https://doi.org/10.1093/jncimonographs/lgx012" TargetMode="External"/><Relationship Id="rId1" Type="http://schemas.openxmlformats.org/officeDocument/2006/relationships/slideLayout" Target="../slideLayouts/slideLayout2.xml"/><Relationship Id="rId4" Type="http://schemas.openxmlformats.org/officeDocument/2006/relationships/hyperlink" Target="https://doi.org/10.1089/acu.2015.112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7282" y="1750325"/>
            <a:ext cx="10557832" cy="2387600"/>
          </a:xfrm>
        </p:spPr>
        <p:txBody>
          <a:bodyPr>
            <a:normAutofit fontScale="90000"/>
          </a:bodyPr>
          <a:lstStyle/>
          <a:p>
            <a:r>
              <a:rPr lang="en-US" dirty="0"/>
              <a:t>Integrative Care – An Essential Component for Patient Quality of Life</a:t>
            </a:r>
          </a:p>
        </p:txBody>
      </p:sp>
    </p:spTree>
    <p:extLst>
      <p:ext uri="{BB962C8B-B14F-4D97-AF65-F5344CB8AC3E}">
        <p14:creationId xmlns:p14="http://schemas.microsoft.com/office/powerpoint/2010/main" val="3519003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929" y="686150"/>
            <a:ext cx="10515600" cy="5623210"/>
          </a:xfrm>
        </p:spPr>
        <p:txBody>
          <a:bodyPr>
            <a:normAutofit fontScale="85000" lnSpcReduction="10000"/>
          </a:bodyPr>
          <a:lstStyle/>
          <a:p>
            <a:r>
              <a:rPr lang="en-US" dirty="0"/>
              <a:t>In a multicenter study of 410 predominantly breast cancer patients using a program of breathing exercises, 18 gentle yoga postures, and meditation, significant improvements were seen in sleep quality, fatigue, and </a:t>
            </a:r>
            <a:r>
              <a:rPr lang="en-US" dirty="0" err="1"/>
              <a:t>QoL</a:t>
            </a:r>
            <a:r>
              <a:rPr lang="en-US" dirty="0"/>
              <a:t>. (</a:t>
            </a:r>
            <a:r>
              <a:rPr lang="en-US" dirty="0" err="1"/>
              <a:t>Mustian</a:t>
            </a:r>
            <a:r>
              <a:rPr lang="en-US" dirty="0"/>
              <a:t>) </a:t>
            </a:r>
          </a:p>
          <a:p>
            <a:r>
              <a:rPr lang="en-US" dirty="0"/>
              <a:t>In the largest prospective observational study of massage therapy, researchers in a major cancer center treated 1,290 cancer patients with Swedish massage, reflexology/foot massage, or light touch massage and found clinically relevant improvement in multiple areas including pain (improved by 48%), fatigue (43%), stress/anxiety (60%), nausea (51%), and depression (36%). (</a:t>
            </a:r>
            <a:r>
              <a:rPr lang="en-US" dirty="0" err="1"/>
              <a:t>Cassileth</a:t>
            </a:r>
            <a:r>
              <a:rPr lang="en-US" dirty="0"/>
              <a:t>)</a:t>
            </a:r>
          </a:p>
          <a:p>
            <a:r>
              <a:rPr lang="en-US" dirty="0"/>
              <a:t>Systematic literature review from 1990 through 2015: High levels of evidence support the routine use of mind-body practices, such as yoga, meditation, relaxation techniques and passive music therapy to address common mental health concerns among breast cancer patients, including anxiety, stress, depression, and mood disturbances. Additionally, meditation has been shown to improve quality of life and physical functioning, and yoga has been found to improve quality of life and fatigue. Massage has been shown to improve mood... Given the high level of evidence of benefit coupled with the and the relative low level of risk, these therapies can be incorporated as an option care for patients, especially when there is poor symptom control. (Greenlee, et al)</a:t>
            </a:r>
          </a:p>
          <a:p>
            <a:endParaRPr lang="en-US" dirty="0"/>
          </a:p>
        </p:txBody>
      </p:sp>
    </p:spTree>
    <p:extLst>
      <p:ext uri="{BB962C8B-B14F-4D97-AF65-F5344CB8AC3E}">
        <p14:creationId xmlns:p14="http://schemas.microsoft.com/office/powerpoint/2010/main" val="4148350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116" y="1624347"/>
            <a:ext cx="10515600" cy="4351338"/>
          </a:xfrm>
        </p:spPr>
        <p:txBody>
          <a:bodyPr/>
          <a:lstStyle/>
          <a:p>
            <a:r>
              <a:rPr lang="en-US" dirty="0"/>
              <a:t>Integrative modalities used alongside conventional treatment can help create the most optimal environment for the body to utilize it’s innate healing ability</a:t>
            </a:r>
          </a:p>
          <a:p>
            <a:r>
              <a:rPr lang="en-US" dirty="0"/>
              <a:t>Whole person medicine and patient centered care- people are more than their physical body</a:t>
            </a:r>
          </a:p>
          <a:p>
            <a:r>
              <a:rPr lang="en-US" dirty="0"/>
              <a:t>Looking at lifestyle in order to prevent disease</a:t>
            </a:r>
          </a:p>
          <a:p>
            <a:r>
              <a:rPr lang="en-US" dirty="0"/>
              <a:t>Patient and practitioner are partners in the healing process</a:t>
            </a:r>
          </a:p>
          <a:p>
            <a:r>
              <a:rPr lang="en-US" dirty="0"/>
              <a:t>Teamwork and coordinated care</a:t>
            </a:r>
          </a:p>
          <a:p>
            <a:endParaRPr lang="en-US" dirty="0"/>
          </a:p>
        </p:txBody>
      </p:sp>
    </p:spTree>
    <p:extLst>
      <p:ext uri="{BB962C8B-B14F-4D97-AF65-F5344CB8AC3E}">
        <p14:creationId xmlns:p14="http://schemas.microsoft.com/office/powerpoint/2010/main" val="2460060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Integrative Care help?</a:t>
            </a:r>
          </a:p>
        </p:txBody>
      </p:sp>
      <p:sp>
        <p:nvSpPr>
          <p:cNvPr id="3" name="Content Placeholder 2"/>
          <p:cNvSpPr>
            <a:spLocks noGrp="1"/>
          </p:cNvSpPr>
          <p:nvPr>
            <p:ph idx="1"/>
          </p:nvPr>
        </p:nvSpPr>
        <p:spPr>
          <a:xfrm>
            <a:off x="838200" y="1690688"/>
            <a:ext cx="10515600" cy="4351338"/>
          </a:xfrm>
        </p:spPr>
        <p:txBody>
          <a:bodyPr>
            <a:normAutofit fontScale="92500" lnSpcReduction="10000"/>
          </a:bodyPr>
          <a:lstStyle/>
          <a:p>
            <a:r>
              <a:rPr lang="en-US" dirty="0"/>
              <a:t>Improve quality of life</a:t>
            </a:r>
          </a:p>
          <a:p>
            <a:pPr lvl="1"/>
            <a:r>
              <a:rPr lang="en-US" dirty="0"/>
              <a:t>“A recent meta-analysis using 30 randomized controlled trials from the European Organization for Research and Treatment of Cancer, which included survival data for over 10,000 patients with 11 different cancer sites found that </a:t>
            </a:r>
            <a:r>
              <a:rPr lang="en-US" dirty="0" err="1"/>
              <a:t>QoL</a:t>
            </a:r>
            <a:r>
              <a:rPr lang="en-US" dirty="0"/>
              <a:t> is predictive of survival.” (Quinten) </a:t>
            </a:r>
          </a:p>
          <a:p>
            <a:r>
              <a:rPr lang="en-US" dirty="0"/>
              <a:t>Symptom management</a:t>
            </a:r>
          </a:p>
          <a:p>
            <a:pPr lvl="1"/>
            <a:r>
              <a:rPr lang="en-US" dirty="0"/>
              <a:t>Pain, fatigue, anxiety, </a:t>
            </a:r>
            <a:r>
              <a:rPr lang="en-US" b="1" i="1" dirty="0"/>
              <a:t>stress</a:t>
            </a:r>
            <a:r>
              <a:rPr lang="en-US" dirty="0"/>
              <a:t>, depression, insomnia, poor appetite, irritability, nausea, worry, </a:t>
            </a:r>
            <a:r>
              <a:rPr lang="en-US" dirty="0" err="1"/>
              <a:t>etc</a:t>
            </a:r>
            <a:endParaRPr lang="en-US" dirty="0"/>
          </a:p>
          <a:p>
            <a:r>
              <a:rPr lang="en-US" dirty="0"/>
              <a:t>Active participation- patient can be “doing something” </a:t>
            </a:r>
          </a:p>
          <a:p>
            <a:r>
              <a:rPr lang="en-US" dirty="0"/>
              <a:t>Integrative care can help support all parts of the patient- body, mind, and spirit</a:t>
            </a:r>
          </a:p>
          <a:p>
            <a:r>
              <a:rPr lang="en-US" dirty="0"/>
              <a:t>Prevention</a:t>
            </a:r>
          </a:p>
        </p:txBody>
      </p:sp>
    </p:spTree>
    <p:extLst>
      <p:ext uri="{BB962C8B-B14F-4D97-AF65-F5344CB8AC3E}">
        <p14:creationId xmlns:p14="http://schemas.microsoft.com/office/powerpoint/2010/main" val="1495500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Stress and cancer</a:t>
            </a:r>
          </a:p>
        </p:txBody>
      </p:sp>
      <p:sp>
        <p:nvSpPr>
          <p:cNvPr id="3" name="Content Placeholder 2"/>
          <p:cNvSpPr>
            <a:spLocks noGrp="1"/>
          </p:cNvSpPr>
          <p:nvPr>
            <p:ph idx="1"/>
          </p:nvPr>
        </p:nvSpPr>
        <p:spPr/>
        <p:txBody>
          <a:bodyPr>
            <a:normAutofit/>
          </a:bodyPr>
          <a:lstStyle/>
          <a:p>
            <a:r>
              <a:rPr lang="en-US" dirty="0"/>
              <a:t>Stress is the perception of a threat to the physical or psychological well-being of a person &amp; the perception that the person’s responses are inadequate to cope with it.</a:t>
            </a:r>
          </a:p>
          <a:p>
            <a:r>
              <a:rPr lang="en-US" dirty="0"/>
              <a:t>Stress vs. Chronic Stress</a:t>
            </a:r>
          </a:p>
          <a:p>
            <a:r>
              <a:rPr lang="en-US" dirty="0"/>
              <a:t>Weakened immune system.</a:t>
            </a:r>
          </a:p>
          <a:p>
            <a:r>
              <a:rPr lang="en-US" dirty="0"/>
              <a:t>Unmanaged stress can lead to behaviors that are linked to cancer such as smoking, overeating, no exercise, or drinking alcohol.</a:t>
            </a:r>
          </a:p>
          <a:p>
            <a:r>
              <a:rPr lang="en-US" dirty="0"/>
              <a:t>During and after treatment, untreated stress can lead to: depression, anxiety, overall lower quality of life.</a:t>
            </a:r>
          </a:p>
        </p:txBody>
      </p:sp>
    </p:spTree>
    <p:extLst>
      <p:ext uri="{BB962C8B-B14F-4D97-AF65-F5344CB8AC3E}">
        <p14:creationId xmlns:p14="http://schemas.microsoft.com/office/powerpoint/2010/main" val="3674673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125"/>
          <a:stretch/>
        </p:blipFill>
        <p:spPr>
          <a:xfrm>
            <a:off x="2099810" y="0"/>
            <a:ext cx="7970345" cy="6780882"/>
          </a:xfrm>
          <a:prstGeom prst="rect">
            <a:avLst/>
          </a:prstGeom>
        </p:spPr>
      </p:pic>
    </p:spTree>
    <p:extLst>
      <p:ext uri="{BB962C8B-B14F-4D97-AF65-F5344CB8AC3E}">
        <p14:creationId xmlns:p14="http://schemas.microsoft.com/office/powerpoint/2010/main" val="1128981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you can bring more integrative care into your practice:</a:t>
            </a:r>
          </a:p>
        </p:txBody>
      </p:sp>
      <p:sp>
        <p:nvSpPr>
          <p:cNvPr id="3" name="Content Placeholder 2"/>
          <p:cNvSpPr>
            <a:spLocks noGrp="1"/>
          </p:cNvSpPr>
          <p:nvPr>
            <p:ph idx="1"/>
          </p:nvPr>
        </p:nvSpPr>
        <p:spPr/>
        <p:txBody>
          <a:bodyPr>
            <a:normAutofit fontScale="77500" lnSpcReduction="20000"/>
          </a:bodyPr>
          <a:lstStyle/>
          <a:p>
            <a:r>
              <a:rPr lang="en-US" dirty="0"/>
              <a:t>Take care of yourself!</a:t>
            </a:r>
          </a:p>
          <a:p>
            <a:r>
              <a:rPr lang="en-US" dirty="0"/>
              <a:t>Listen. Offer options when possible.</a:t>
            </a:r>
          </a:p>
          <a:p>
            <a:pPr lvl="1"/>
            <a:r>
              <a:rPr lang="en-US" dirty="0"/>
              <a:t>A study looking at “placebo effects can experimentally be separated into the response to three components-assessment and observation, a therapeutic ritual (placebo treatment), and a supportive patient-practitioner relationship-and then progressively combined to produce incremental clinical improvement in patients with irritable bowel syndrome… The proportion of patients reporting adequate relief showed a similar pattern: 28% on waiting list, 44% in limited group, and 62% in augmented group (P&lt;0.001 for trend). The same trend in response existed in symptom severity score (30 (63) v 42 (67) v 82 (89), P&lt;0.001) and quality of life (3.6 (8.1) v 4.1 (9.4) v 9.3 (14.0), P&lt;0.001). All pairwise comparisons between augmented and limited patient-practitioner relationship were significant: global improvement scale (P&lt;0.001), adequate relief of symptoms (P&lt;0.001), symptom severity score (P=0.007), quality of life (P=0.01). Results were similar at six week follow-up.” (</a:t>
            </a:r>
            <a:r>
              <a:rPr lang="en-US" dirty="0" err="1"/>
              <a:t>Kaptchuk</a:t>
            </a:r>
            <a:r>
              <a:rPr lang="en-US" dirty="0"/>
              <a:t>, et al)</a:t>
            </a:r>
          </a:p>
          <a:p>
            <a:pPr lvl="1"/>
            <a:r>
              <a:rPr lang="en-US" dirty="0"/>
              <a:t>Studies show that patient centered care enhanced patient satisfaction, better outcomes, improved health status, and reduced utilization of care. It also leads to enhanced practitioner satisfaction and lower malpractice rates. (</a:t>
            </a:r>
            <a:r>
              <a:rPr lang="en-US" dirty="0" err="1"/>
              <a:t>Maizes</a:t>
            </a:r>
            <a:r>
              <a:rPr lang="en-US" dirty="0"/>
              <a:t>, et al)</a:t>
            </a:r>
          </a:p>
          <a:p>
            <a:r>
              <a:rPr lang="en-US" dirty="0"/>
              <a:t>Referrals to other integrative team members, if possible.</a:t>
            </a:r>
          </a:p>
          <a:p>
            <a:endParaRPr lang="en-US" dirty="0"/>
          </a:p>
        </p:txBody>
      </p:sp>
    </p:spTree>
    <p:extLst>
      <p:ext uri="{BB962C8B-B14F-4D97-AF65-F5344CB8AC3E}">
        <p14:creationId xmlns:p14="http://schemas.microsoft.com/office/powerpoint/2010/main" val="224879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places you can go to learn more:</a:t>
            </a:r>
          </a:p>
        </p:txBody>
      </p:sp>
      <p:sp>
        <p:nvSpPr>
          <p:cNvPr id="3" name="Content Placeholder 2"/>
          <p:cNvSpPr>
            <a:spLocks noGrp="1"/>
          </p:cNvSpPr>
          <p:nvPr>
            <p:ph idx="1"/>
          </p:nvPr>
        </p:nvSpPr>
        <p:spPr/>
        <p:txBody>
          <a:bodyPr>
            <a:normAutofit fontScale="92500" lnSpcReduction="20000"/>
          </a:bodyPr>
          <a:lstStyle/>
          <a:p>
            <a:r>
              <a:rPr lang="en-US" dirty="0"/>
              <a:t>UMass Memorial Health Care Center for Mindfulness, 1970’s</a:t>
            </a:r>
          </a:p>
          <a:p>
            <a:r>
              <a:rPr lang="en-US" dirty="0"/>
              <a:t>American Holistic Medical Association, 1978</a:t>
            </a:r>
          </a:p>
          <a:p>
            <a:r>
              <a:rPr lang="en-US" dirty="0"/>
              <a:t>American Holistic Nurses Association, 1981</a:t>
            </a:r>
          </a:p>
          <a:p>
            <a:r>
              <a:rPr lang="en-US" dirty="0"/>
              <a:t>Arizona Center for Integrative Medicine, 1994</a:t>
            </a:r>
          </a:p>
          <a:p>
            <a:r>
              <a:rPr lang="en-US" dirty="0"/>
              <a:t>The Consortium of Academic Health Centers for Integrative Medicine (CAHCIM), 2000</a:t>
            </a:r>
          </a:p>
          <a:p>
            <a:r>
              <a:rPr lang="en-US" dirty="0"/>
              <a:t>Society for Integrative Oncology, 2003</a:t>
            </a:r>
          </a:p>
          <a:p>
            <a:r>
              <a:rPr lang="en-US" dirty="0"/>
              <a:t>Academic Consortium for Complementary and Alternative Healthcare (ACCAHC), 2004</a:t>
            </a:r>
          </a:p>
          <a:p>
            <a:r>
              <a:rPr lang="en-US" dirty="0"/>
              <a:t>Duke Integrative Medicine, 2006</a:t>
            </a:r>
          </a:p>
          <a:p>
            <a:r>
              <a:rPr lang="en-US" dirty="0"/>
              <a:t>Benson-Henry Institute, 2006</a:t>
            </a:r>
          </a:p>
          <a:p>
            <a:pPr marL="0" indent="0">
              <a:buNone/>
            </a:pPr>
            <a:endParaRPr lang="en-US" dirty="0"/>
          </a:p>
          <a:p>
            <a:endParaRPr lang="en-US" dirty="0"/>
          </a:p>
          <a:p>
            <a:pPr marL="0" indent="0">
              <a:buNone/>
            </a:pPr>
            <a:endParaRPr lang="en-US" dirty="0"/>
          </a:p>
        </p:txBody>
      </p:sp>
    </p:spTree>
    <p:extLst>
      <p:ext uri="{BB962C8B-B14F-4D97-AF65-F5344CB8AC3E}">
        <p14:creationId xmlns:p14="http://schemas.microsoft.com/office/powerpoint/2010/main" val="3174255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Barriers to Integrative Care growth:</a:t>
            </a:r>
          </a:p>
        </p:txBody>
      </p:sp>
      <p:sp>
        <p:nvSpPr>
          <p:cNvPr id="3" name="Content Placeholder 2"/>
          <p:cNvSpPr>
            <a:spLocks noGrp="1"/>
          </p:cNvSpPr>
          <p:nvPr>
            <p:ph idx="1"/>
          </p:nvPr>
        </p:nvSpPr>
        <p:spPr/>
        <p:txBody>
          <a:bodyPr>
            <a:normAutofit/>
          </a:bodyPr>
          <a:lstStyle/>
          <a:p>
            <a:r>
              <a:rPr lang="en-US" sz="4000" dirty="0"/>
              <a:t>Research</a:t>
            </a:r>
          </a:p>
          <a:p>
            <a:r>
              <a:rPr lang="en-US" sz="4000" dirty="0"/>
              <a:t>Education</a:t>
            </a:r>
          </a:p>
          <a:p>
            <a:r>
              <a:rPr lang="en-US" sz="4000" dirty="0"/>
              <a:t>Provider time</a:t>
            </a:r>
          </a:p>
          <a:p>
            <a:r>
              <a:rPr lang="en-US" sz="4000" dirty="0"/>
              <a:t>Insurance </a:t>
            </a:r>
          </a:p>
        </p:txBody>
      </p:sp>
    </p:spTree>
    <p:extLst>
      <p:ext uri="{BB962C8B-B14F-4D97-AF65-F5344CB8AC3E}">
        <p14:creationId xmlns:p14="http://schemas.microsoft.com/office/powerpoint/2010/main" val="1944327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0176" y="468237"/>
            <a:ext cx="10515600" cy="6051435"/>
          </a:xfrm>
        </p:spPr>
        <p:txBody>
          <a:bodyPr>
            <a:normAutofit fontScale="47500" lnSpcReduction="20000"/>
          </a:bodyPr>
          <a:lstStyle/>
          <a:p>
            <a:r>
              <a:rPr lang="en-US" dirty="0" err="1"/>
              <a:t>Cassileth</a:t>
            </a:r>
            <a:r>
              <a:rPr lang="en-US" dirty="0"/>
              <a:t> B.R., Vickers A.J.: Massage therapy for symptom control: outcome study at a major cancer center. J Pain Symptom Manage 2004; 28: pp. 244-249.</a:t>
            </a:r>
          </a:p>
          <a:p>
            <a:r>
              <a:rPr lang="en-US" dirty="0"/>
              <a:t>Claudia M. Witt, Lynda G. </a:t>
            </a:r>
            <a:r>
              <a:rPr lang="en-US" dirty="0" err="1"/>
              <a:t>Balneaves</a:t>
            </a:r>
            <a:r>
              <a:rPr lang="en-US" dirty="0"/>
              <a:t>, Maria J. Cardoso, Lorenzo Cohen, Heather Greenlee, Peter Johnstone, </a:t>
            </a:r>
            <a:r>
              <a:rPr lang="en-US" dirty="0" err="1"/>
              <a:t>Ömer</a:t>
            </a:r>
            <a:r>
              <a:rPr lang="en-US" dirty="0"/>
              <a:t> </a:t>
            </a:r>
            <a:r>
              <a:rPr lang="en-US" dirty="0" err="1"/>
              <a:t>Kücük</a:t>
            </a:r>
            <a:r>
              <a:rPr lang="en-US" dirty="0"/>
              <a:t>, Josh Mailman, Jun J. Mao, A Comprehensive Definition for Integrative Oncology, </a:t>
            </a:r>
            <a:r>
              <a:rPr lang="en-US" i="1" dirty="0"/>
              <a:t>JNCI Monographs</a:t>
            </a:r>
            <a:r>
              <a:rPr lang="en-US" dirty="0"/>
              <a:t>, Volume 2017, Issue 52, November 2017, lgx012, </a:t>
            </a:r>
            <a:r>
              <a:rPr lang="en-US" dirty="0">
                <a:hlinkClick r:id="rId2"/>
              </a:rPr>
              <a:t>https://doi.org/10.1093/jncimonographs/lgx012</a:t>
            </a:r>
            <a:endParaRPr lang="en-US" dirty="0"/>
          </a:p>
          <a:p>
            <a:r>
              <a:rPr lang="en-US" dirty="0"/>
              <a:t>Duffy, Thomas. The Flexner Report ― 100 Years Later. </a:t>
            </a:r>
            <a:r>
              <a:rPr lang="en-US" dirty="0">
                <a:hlinkClick r:id="rId3"/>
              </a:rPr>
              <a:t>Yale J </a:t>
            </a:r>
            <a:r>
              <a:rPr lang="en-US" dirty="0" err="1">
                <a:hlinkClick r:id="rId3"/>
              </a:rPr>
              <a:t>Biol</a:t>
            </a:r>
            <a:r>
              <a:rPr lang="en-US" dirty="0">
                <a:hlinkClick r:id="rId3"/>
              </a:rPr>
              <a:t> Med.</a:t>
            </a:r>
            <a:r>
              <a:rPr lang="en-US" dirty="0"/>
              <a:t> 2011 Sep; 84(3): 269–276.</a:t>
            </a:r>
          </a:p>
          <a:p>
            <a:r>
              <a:rPr lang="en-US" dirty="0"/>
              <a:t>Greenlee H, DuPont-Reyes MJ, </a:t>
            </a:r>
            <a:r>
              <a:rPr lang="en-US" dirty="0" err="1"/>
              <a:t>Balneaves</a:t>
            </a:r>
            <a:r>
              <a:rPr lang="en-US" dirty="0"/>
              <a:t> LG, Carlson LE, Cohen MR, Deng G, Johnson JA, </a:t>
            </a:r>
            <a:r>
              <a:rPr lang="en-US" dirty="0" err="1"/>
              <a:t>Mumber</a:t>
            </a:r>
            <a:r>
              <a:rPr lang="en-US" dirty="0"/>
              <a:t> M, </a:t>
            </a:r>
            <a:r>
              <a:rPr lang="en-US" dirty="0" err="1"/>
              <a:t>Seely</a:t>
            </a:r>
            <a:r>
              <a:rPr lang="en-US" dirty="0"/>
              <a:t> D, </a:t>
            </a:r>
            <a:r>
              <a:rPr lang="en-US" dirty="0" err="1"/>
              <a:t>Zick</a:t>
            </a:r>
            <a:r>
              <a:rPr lang="en-US" dirty="0"/>
              <a:t> SM, Boyce LM, </a:t>
            </a:r>
            <a:r>
              <a:rPr lang="en-US" dirty="0" err="1"/>
              <a:t>Tripathy</a:t>
            </a:r>
            <a:r>
              <a:rPr lang="en-US" dirty="0"/>
              <a:t> D. Clinical practice guidelines on the evidence-based use of integrative therapies during and after breast cancer treatment. CA Cancer J </a:t>
            </a:r>
            <a:r>
              <a:rPr lang="en-US" dirty="0" err="1"/>
              <a:t>Clin</a:t>
            </a:r>
            <a:r>
              <a:rPr lang="en-US" dirty="0"/>
              <a:t>. 2017 May 6;67(3):194-232. </a:t>
            </a:r>
            <a:r>
              <a:rPr lang="en-US" dirty="0" err="1"/>
              <a:t>doi</a:t>
            </a:r>
            <a:r>
              <a:rPr lang="en-US" dirty="0"/>
              <a:t>: 10.3322/caac.21397. </a:t>
            </a:r>
            <a:r>
              <a:rPr lang="en-US" dirty="0" err="1"/>
              <a:t>Epub</a:t>
            </a:r>
            <a:r>
              <a:rPr lang="en-US" dirty="0"/>
              <a:t> 2017 Apr 24. PMID: 28436999; PMCID: PMC5892208.</a:t>
            </a:r>
          </a:p>
          <a:p>
            <a:r>
              <a:rPr lang="en-US" dirty="0" err="1"/>
              <a:t>Kaptchuk</a:t>
            </a:r>
            <a:r>
              <a:rPr lang="en-US" dirty="0"/>
              <a:t> TJ, Kelley JM, </a:t>
            </a:r>
            <a:r>
              <a:rPr lang="en-US" dirty="0" err="1"/>
              <a:t>Conboy</a:t>
            </a:r>
            <a:r>
              <a:rPr lang="en-US" dirty="0"/>
              <a:t> LA, Davis RB, Kerr CE, Jacobson EE, Kirsch I, </a:t>
            </a:r>
            <a:r>
              <a:rPr lang="en-US" dirty="0" err="1"/>
              <a:t>Schyner</a:t>
            </a:r>
            <a:r>
              <a:rPr lang="en-US" dirty="0"/>
              <a:t> RN, Nam BH, Nguyen LT, Park M, Rivers AL, McManus C, </a:t>
            </a:r>
            <a:r>
              <a:rPr lang="en-US" dirty="0" err="1"/>
              <a:t>Kokkotou</a:t>
            </a:r>
            <a:r>
              <a:rPr lang="en-US" dirty="0"/>
              <a:t> E, </a:t>
            </a:r>
            <a:r>
              <a:rPr lang="en-US" dirty="0" err="1"/>
              <a:t>Drossman</a:t>
            </a:r>
            <a:r>
              <a:rPr lang="en-US" dirty="0"/>
              <a:t> DA, Goldman P, </a:t>
            </a:r>
            <a:r>
              <a:rPr lang="en-US" dirty="0" err="1"/>
              <a:t>Lembo</a:t>
            </a:r>
            <a:r>
              <a:rPr lang="en-US" dirty="0"/>
              <a:t> AJ. Components of placebo effect: </a:t>
            </a:r>
            <a:r>
              <a:rPr lang="en-US" dirty="0" err="1"/>
              <a:t>randomised</a:t>
            </a:r>
            <a:r>
              <a:rPr lang="en-US" dirty="0"/>
              <a:t> controlled trial in patients with irritable bowel syndrome. BMJ. 2008 May 3;336(7651):999-1003. </a:t>
            </a:r>
            <a:r>
              <a:rPr lang="en-US" dirty="0" err="1"/>
              <a:t>doi</a:t>
            </a:r>
            <a:r>
              <a:rPr lang="en-US" dirty="0"/>
              <a:t>: 10.1136/bmj.39524.439618.25. </a:t>
            </a:r>
            <a:r>
              <a:rPr lang="en-US" dirty="0" err="1"/>
              <a:t>Epub</a:t>
            </a:r>
            <a:r>
              <a:rPr lang="en-US" dirty="0"/>
              <a:t> 2008 Apr 3. PMID: 18390493; PMCID: PMC2364862.</a:t>
            </a:r>
          </a:p>
          <a:p>
            <a:r>
              <a:rPr lang="en-US" dirty="0" err="1"/>
              <a:t>Maizes</a:t>
            </a:r>
            <a:r>
              <a:rPr lang="en-US" dirty="0"/>
              <a:t> V, </a:t>
            </a:r>
            <a:r>
              <a:rPr lang="en-US" dirty="0" err="1"/>
              <a:t>Rakel</a:t>
            </a:r>
            <a:r>
              <a:rPr lang="en-US" dirty="0"/>
              <a:t> D, </a:t>
            </a:r>
            <a:r>
              <a:rPr lang="en-US" dirty="0" err="1"/>
              <a:t>Niemiec</a:t>
            </a:r>
            <a:r>
              <a:rPr lang="en-US" dirty="0"/>
              <a:t> C. Integrative medicine and patient-centered care. Explore (NY). 2009 Sep-Oct;5(5):277-89. </a:t>
            </a:r>
            <a:r>
              <a:rPr lang="en-US" dirty="0" err="1"/>
              <a:t>doi</a:t>
            </a:r>
            <a:r>
              <a:rPr lang="en-US" dirty="0"/>
              <a:t>: 10.1016/j.explore.2009.06.008. PMID: 19733814.</a:t>
            </a:r>
          </a:p>
          <a:p>
            <a:r>
              <a:rPr lang="nl-NL" dirty="0"/>
              <a:t>Mehta, Neeta. Mind-Body Dualism: A critique from a Health Perspective. Mens Sana Monogr. 2011 Jan-Dec; 9(1): 202–209. doi: 10.4103/0973-1229.77436</a:t>
            </a:r>
          </a:p>
          <a:p>
            <a:r>
              <a:rPr lang="it-IT" dirty="0"/>
              <a:t>Moreno-Smith, M., Lutgendorf, S., Sood, A. Impact of stress on cancer metastasis. Future Oncol. 2010 Dec; 6(12): 1863–1881. doi: 10.2217/fon.10.142</a:t>
            </a:r>
          </a:p>
          <a:p>
            <a:r>
              <a:rPr lang="en-US" dirty="0" err="1"/>
              <a:t>Mustian</a:t>
            </a:r>
            <a:r>
              <a:rPr lang="en-US" dirty="0"/>
              <a:t> K.M., </a:t>
            </a:r>
            <a:r>
              <a:rPr lang="en-US" dirty="0" err="1"/>
              <a:t>Palesh</a:t>
            </a:r>
            <a:r>
              <a:rPr lang="en-US" dirty="0"/>
              <a:t> O., </a:t>
            </a:r>
            <a:r>
              <a:rPr lang="en-US" dirty="0" err="1"/>
              <a:t>Sprod</a:t>
            </a:r>
            <a:r>
              <a:rPr lang="en-US" dirty="0"/>
              <a:t> L.: Effect of YOCAS yoga on sleep, fatigue, and quality of life: A URCC CCOP randomized, controlled clinical trial among 410 cancer survivors. ASCO Meeting Abstracts 2010; 28: 9013</a:t>
            </a:r>
          </a:p>
          <a:p>
            <a:r>
              <a:rPr lang="en-US" dirty="0" err="1"/>
              <a:t>Obradović</a:t>
            </a:r>
            <a:r>
              <a:rPr lang="en-US" dirty="0"/>
              <a:t> MMS, Hamelin B, </a:t>
            </a:r>
            <a:r>
              <a:rPr lang="en-US" dirty="0" err="1"/>
              <a:t>Manevski</a:t>
            </a:r>
            <a:r>
              <a:rPr lang="en-US" dirty="0"/>
              <a:t> N, </a:t>
            </a:r>
            <a:r>
              <a:rPr lang="en-US" dirty="0" err="1"/>
              <a:t>Couto</a:t>
            </a:r>
            <a:r>
              <a:rPr lang="en-US" dirty="0"/>
              <a:t> JP, </a:t>
            </a:r>
            <a:r>
              <a:rPr lang="en-US" dirty="0" err="1"/>
              <a:t>Sethi</a:t>
            </a:r>
            <a:r>
              <a:rPr lang="en-US" dirty="0"/>
              <a:t> A, </a:t>
            </a:r>
            <a:r>
              <a:rPr lang="en-US" dirty="0" err="1"/>
              <a:t>Coissieux</a:t>
            </a:r>
            <a:r>
              <a:rPr lang="en-US" dirty="0"/>
              <a:t> MM, </a:t>
            </a:r>
            <a:r>
              <a:rPr lang="en-US" dirty="0" err="1"/>
              <a:t>Münst</a:t>
            </a:r>
            <a:r>
              <a:rPr lang="en-US" dirty="0"/>
              <a:t> S, Okamoto R, Kohler H, Schmidt A, </a:t>
            </a:r>
            <a:r>
              <a:rPr lang="en-US" dirty="0" err="1"/>
              <a:t>Bentires-Alj</a:t>
            </a:r>
            <a:r>
              <a:rPr lang="en-US" dirty="0"/>
              <a:t> M. Glucocorticoids promote breast cancer metastasis. Nature. 2019 Mar;567(7749):540-544. </a:t>
            </a:r>
            <a:r>
              <a:rPr lang="en-US" dirty="0" err="1"/>
              <a:t>doi</a:t>
            </a:r>
            <a:r>
              <a:rPr lang="en-US" dirty="0"/>
              <a:t>: 10.1038/s41586-019-1019-4. </a:t>
            </a:r>
            <a:r>
              <a:rPr lang="en-US" dirty="0" err="1"/>
              <a:t>Epub</a:t>
            </a:r>
            <a:r>
              <a:rPr lang="en-US" dirty="0"/>
              <a:t> 2019 Mar 13. PMID: 30867597.</a:t>
            </a:r>
          </a:p>
          <a:p>
            <a:r>
              <a:rPr lang="en-US" dirty="0" err="1"/>
              <a:t>Partecke</a:t>
            </a:r>
            <a:r>
              <a:rPr lang="en-US" dirty="0"/>
              <a:t> LI, </a:t>
            </a:r>
            <a:r>
              <a:rPr lang="en-US" dirty="0" err="1"/>
              <a:t>Speerforck</a:t>
            </a:r>
            <a:r>
              <a:rPr lang="en-US" dirty="0"/>
              <a:t> S, </a:t>
            </a:r>
            <a:r>
              <a:rPr lang="en-US" dirty="0" err="1"/>
              <a:t>Käding</a:t>
            </a:r>
            <a:r>
              <a:rPr lang="en-US" dirty="0"/>
              <a:t> A, </a:t>
            </a:r>
            <a:r>
              <a:rPr lang="en-US" dirty="0" err="1"/>
              <a:t>Seubert</a:t>
            </a:r>
            <a:r>
              <a:rPr lang="en-US" dirty="0"/>
              <a:t> F, </a:t>
            </a:r>
            <a:r>
              <a:rPr lang="en-US" dirty="0" err="1"/>
              <a:t>Kühn</a:t>
            </a:r>
            <a:r>
              <a:rPr lang="en-US" dirty="0"/>
              <a:t> S, Lorenz E, </a:t>
            </a:r>
            <a:r>
              <a:rPr lang="en-US" dirty="0" err="1"/>
              <a:t>Schwandke</a:t>
            </a:r>
            <a:r>
              <a:rPr lang="en-US" dirty="0"/>
              <a:t> S, </a:t>
            </a:r>
            <a:r>
              <a:rPr lang="en-US" dirty="0" err="1"/>
              <a:t>Sendler</a:t>
            </a:r>
            <a:r>
              <a:rPr lang="en-US" dirty="0"/>
              <a:t> M, </a:t>
            </a:r>
            <a:r>
              <a:rPr lang="en-US" dirty="0" err="1"/>
              <a:t>Keßler</a:t>
            </a:r>
            <a:r>
              <a:rPr lang="en-US" dirty="0"/>
              <a:t> W, </a:t>
            </a:r>
            <a:r>
              <a:rPr lang="en-US" dirty="0" err="1"/>
              <a:t>Trung</a:t>
            </a:r>
            <a:r>
              <a:rPr lang="en-US" dirty="0"/>
              <a:t> DN, Oswald S, Weiss FU, </a:t>
            </a:r>
            <a:r>
              <a:rPr lang="en-US" dirty="0" err="1"/>
              <a:t>Mayerle</a:t>
            </a:r>
            <a:r>
              <a:rPr lang="en-US" dirty="0"/>
              <a:t> J, Henkel C, </a:t>
            </a:r>
            <a:r>
              <a:rPr lang="en-US" dirty="0" err="1"/>
              <a:t>Menges</a:t>
            </a:r>
            <a:r>
              <a:rPr lang="en-US" dirty="0"/>
              <a:t> P, Beyer K, </a:t>
            </a:r>
            <a:r>
              <a:rPr lang="en-US" dirty="0" err="1"/>
              <a:t>Lerch</a:t>
            </a:r>
            <a:r>
              <a:rPr lang="en-US" dirty="0"/>
              <a:t> MM, </a:t>
            </a:r>
            <a:r>
              <a:rPr lang="en-US" dirty="0" err="1"/>
              <a:t>Heidecke</a:t>
            </a:r>
            <a:r>
              <a:rPr lang="en-US" dirty="0"/>
              <a:t> CD, von Bernstorff W. Chronic stress increases experimental pancreatic cancer growth, reduces survival and can be </a:t>
            </a:r>
            <a:r>
              <a:rPr lang="en-US" dirty="0" err="1"/>
              <a:t>antagonised</a:t>
            </a:r>
            <a:r>
              <a:rPr lang="en-US" dirty="0"/>
              <a:t> by beta-adrenergic receptor blockade. </a:t>
            </a:r>
            <a:r>
              <a:rPr lang="en-US" dirty="0" err="1"/>
              <a:t>Pancreatology</a:t>
            </a:r>
            <a:r>
              <a:rPr lang="en-US" dirty="0"/>
              <a:t>. 2016 May-Jun;16(3):423-33. </a:t>
            </a:r>
            <a:r>
              <a:rPr lang="en-US" dirty="0" err="1"/>
              <a:t>doi</a:t>
            </a:r>
            <a:r>
              <a:rPr lang="en-US" dirty="0"/>
              <a:t>: 10.1016/j.pan.2016.03.005. </a:t>
            </a:r>
            <a:r>
              <a:rPr lang="en-US" dirty="0" err="1"/>
              <a:t>Epub</a:t>
            </a:r>
            <a:r>
              <a:rPr lang="en-US" dirty="0"/>
              <a:t> 2016 Mar 23. PMID: 27083074.</a:t>
            </a:r>
          </a:p>
          <a:p>
            <a:r>
              <a:rPr lang="en-US" dirty="0"/>
              <a:t>Pineda MJ, Singh DK. What is integrative oncology and can it help my patients? </a:t>
            </a:r>
            <a:r>
              <a:rPr lang="en-US" dirty="0" err="1"/>
              <a:t>Obstet</a:t>
            </a:r>
            <a:r>
              <a:rPr lang="en-US" dirty="0"/>
              <a:t> </a:t>
            </a:r>
            <a:r>
              <a:rPr lang="en-US" dirty="0" err="1"/>
              <a:t>Gynecol</a:t>
            </a:r>
            <a:r>
              <a:rPr lang="en-US" dirty="0"/>
              <a:t> </a:t>
            </a:r>
            <a:r>
              <a:rPr lang="en-US" dirty="0" err="1"/>
              <a:t>Clin</a:t>
            </a:r>
            <a:r>
              <a:rPr lang="en-US" dirty="0"/>
              <a:t> North Am. 2012 Jun;39(2):285-312. </a:t>
            </a:r>
            <a:r>
              <a:rPr lang="en-US" dirty="0" err="1"/>
              <a:t>doi</a:t>
            </a:r>
            <a:r>
              <a:rPr lang="en-US" dirty="0"/>
              <a:t>: 10.1016/j.ogc.2012.03.001. PMID: 22640716.</a:t>
            </a:r>
          </a:p>
          <a:p>
            <a:r>
              <a:rPr lang="en-US" dirty="0"/>
              <a:t>Quinten C., et al: Baseline quality of life as a prognostic indicator of survival: a meta-analysis of individual patient data from EORTC clinical trials. Lancet </a:t>
            </a:r>
            <a:r>
              <a:rPr lang="en-US" dirty="0" err="1"/>
              <a:t>Oncol</a:t>
            </a:r>
            <a:r>
              <a:rPr lang="en-US" dirty="0"/>
              <a:t> 2009; 10: pp. 865-871</a:t>
            </a:r>
          </a:p>
          <a:p>
            <a:r>
              <a:rPr lang="en-US" dirty="0"/>
              <a:t>Richard P. </a:t>
            </a:r>
            <a:r>
              <a:rPr lang="en-US" dirty="0" err="1"/>
              <a:t>PetriJr</a:t>
            </a:r>
            <a:r>
              <a:rPr lang="en-US" dirty="0"/>
              <a:t>., Roxana E. Delgado, and Kimberly </a:t>
            </a:r>
            <a:r>
              <a:rPr lang="en-US" dirty="0" err="1"/>
              <a:t>McConnell.Medical</a:t>
            </a:r>
            <a:r>
              <a:rPr lang="en-US" dirty="0"/>
              <a:t> </a:t>
            </a:r>
            <a:r>
              <a:rPr lang="en-US" dirty="0" err="1"/>
              <a:t>Acupuncture.Oct</a:t>
            </a:r>
            <a:r>
              <a:rPr lang="en-US" dirty="0"/>
              <a:t> 2015.309-317.</a:t>
            </a:r>
            <a:r>
              <a:rPr lang="en-US" dirty="0">
                <a:hlinkClick r:id="rId4"/>
              </a:rPr>
              <a:t>http://doi.org/10.1089/acu.2015.1120</a:t>
            </a:r>
            <a:endParaRPr lang="en-US" dirty="0"/>
          </a:p>
          <a:p>
            <a:pPr marL="0" indent="0">
              <a:buNone/>
            </a:pPr>
            <a:endParaRPr lang="en-US" dirty="0"/>
          </a:p>
          <a:p>
            <a:endParaRPr lang="nl-NL"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321826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4418" y="2733866"/>
            <a:ext cx="10515600" cy="2852737"/>
          </a:xfrm>
        </p:spPr>
        <p:txBody>
          <a:bodyPr>
            <a:noAutofit/>
          </a:bodyPr>
          <a:lstStyle/>
          <a:p>
            <a:r>
              <a:rPr lang="en-US" sz="3200" dirty="0"/>
              <a:t>Integrative oncology is a patient-centered, evidence-informed field of cancer care that utilizes mind and body practices, natural products, and/or lifestyle modifications from different traditions alongside conventional cancer treatments. Integrative oncology aims to optimize health, quality of life, and clinical outcomes across the cancer care continuum and to empower people to prevent cancer and become active participants before, during, and beyond cancer treatment.</a:t>
            </a:r>
            <a:br>
              <a:rPr lang="en-US" sz="3200" dirty="0"/>
            </a:br>
            <a:br>
              <a:rPr lang="en-US" sz="3200" dirty="0"/>
            </a:br>
            <a:r>
              <a:rPr lang="en-US" sz="3200" dirty="0"/>
              <a:t>-Society for Integrative Oncology</a:t>
            </a:r>
          </a:p>
        </p:txBody>
      </p:sp>
    </p:spTree>
    <p:extLst>
      <p:ext uri="{BB962C8B-B14F-4D97-AF65-F5344CB8AC3E}">
        <p14:creationId xmlns:p14="http://schemas.microsoft.com/office/powerpoint/2010/main" val="378174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0319" y="91351"/>
            <a:ext cx="6687238" cy="6428794"/>
          </a:xfrm>
          <a:prstGeom prst="rect">
            <a:avLst/>
          </a:prstGeom>
        </p:spPr>
      </p:pic>
    </p:spTree>
    <p:extLst>
      <p:ext uri="{BB962C8B-B14F-4D97-AF65-F5344CB8AC3E}">
        <p14:creationId xmlns:p14="http://schemas.microsoft.com/office/powerpoint/2010/main" val="213432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brief look at a complicated history…</a:t>
            </a:r>
          </a:p>
        </p:txBody>
      </p:sp>
      <p:sp>
        <p:nvSpPr>
          <p:cNvPr id="3" name="Content Placeholder 2"/>
          <p:cNvSpPr>
            <a:spLocks noGrp="1"/>
          </p:cNvSpPr>
          <p:nvPr>
            <p:ph idx="1"/>
          </p:nvPr>
        </p:nvSpPr>
        <p:spPr/>
        <p:txBody>
          <a:bodyPr>
            <a:normAutofit fontScale="77500" lnSpcReduction="20000"/>
          </a:bodyPr>
          <a:lstStyle/>
          <a:p>
            <a:r>
              <a:rPr lang="en-US" dirty="0"/>
              <a:t>Shamans</a:t>
            </a:r>
          </a:p>
          <a:p>
            <a:r>
              <a:rPr lang="en-US" dirty="0"/>
              <a:t>Ayurveda- 2,500 BCE</a:t>
            </a:r>
          </a:p>
          <a:p>
            <a:r>
              <a:rPr lang="en-US" dirty="0"/>
              <a:t>Traditional Chinese Medicine- 1,600 BCE</a:t>
            </a:r>
          </a:p>
          <a:p>
            <a:r>
              <a:rPr lang="en-US" dirty="0"/>
              <a:t>Cartesian dualism, made famous by Rene Descartes, 1596–1650 – mind and body are separate</a:t>
            </a:r>
          </a:p>
          <a:p>
            <a:r>
              <a:rPr lang="en-US" dirty="0"/>
              <a:t>Biomedical model- Newton</a:t>
            </a:r>
          </a:p>
          <a:p>
            <a:r>
              <a:rPr lang="en-US" dirty="0"/>
              <a:t>“The Flexner Report of 1910 transformed the nature and process of medical education in America with a resulting elimination of proprietary schools and the establishment of the biomedical model as the gold standard of medical training.” (Duffy)</a:t>
            </a:r>
          </a:p>
          <a:p>
            <a:r>
              <a:rPr lang="en-US" dirty="0"/>
              <a:t>Florence Nightingale (1820-1910)- Environmental theory, relational healing</a:t>
            </a:r>
          </a:p>
          <a:p>
            <a:r>
              <a:rPr lang="en-US" dirty="0"/>
              <a:t>Herbert Benson- 1970s </a:t>
            </a:r>
          </a:p>
          <a:p>
            <a:r>
              <a:rPr lang="en-US" dirty="0"/>
              <a:t>Jon </a:t>
            </a:r>
            <a:r>
              <a:rPr lang="en-US" dirty="0" err="1"/>
              <a:t>Kabat</a:t>
            </a:r>
            <a:r>
              <a:rPr lang="en-US" dirty="0"/>
              <a:t>-Zinn- 1970s</a:t>
            </a:r>
          </a:p>
          <a:p>
            <a:r>
              <a:rPr lang="en-US" dirty="0"/>
              <a:t>Andrew Weil- 1994</a:t>
            </a:r>
          </a:p>
        </p:txBody>
      </p:sp>
    </p:spTree>
    <p:extLst>
      <p:ext uri="{BB962C8B-B14F-4D97-AF65-F5344CB8AC3E}">
        <p14:creationId xmlns:p14="http://schemas.microsoft.com/office/powerpoint/2010/main" val="3312571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63451" y="0"/>
            <a:ext cx="5465097" cy="6858000"/>
          </a:xfrm>
          <a:prstGeom prst="rect">
            <a:avLst/>
          </a:prstGeom>
        </p:spPr>
      </p:pic>
      <p:sp>
        <p:nvSpPr>
          <p:cNvPr id="3" name="TextBox 2"/>
          <p:cNvSpPr txBox="1"/>
          <p:nvPr/>
        </p:nvSpPr>
        <p:spPr>
          <a:xfrm>
            <a:off x="9463489" y="6312665"/>
            <a:ext cx="1762699" cy="369332"/>
          </a:xfrm>
          <a:prstGeom prst="rect">
            <a:avLst/>
          </a:prstGeom>
          <a:noFill/>
        </p:spPr>
        <p:txBody>
          <a:bodyPr wrap="square" rtlCol="0">
            <a:spAutoFit/>
          </a:bodyPr>
          <a:lstStyle/>
          <a:p>
            <a:r>
              <a:rPr lang="en-US" dirty="0"/>
              <a:t>(Mehta)</a:t>
            </a:r>
          </a:p>
        </p:txBody>
      </p:sp>
    </p:spTree>
    <p:extLst>
      <p:ext uri="{BB962C8B-B14F-4D97-AF65-F5344CB8AC3E}">
        <p14:creationId xmlns:p14="http://schemas.microsoft.com/office/powerpoint/2010/main" val="2842114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1624" y="1350137"/>
            <a:ext cx="10515600" cy="4351338"/>
          </a:xfrm>
        </p:spPr>
        <p:txBody>
          <a:bodyPr>
            <a:normAutofit fontScale="92500" lnSpcReduction="20000"/>
          </a:bodyPr>
          <a:lstStyle/>
          <a:p>
            <a:r>
              <a:rPr lang="en-US" dirty="0"/>
              <a:t>“The IOM report on CAM further documented growing use of CAM. One third of American adults were using some form of CAM, with total annual visits to CAM providers exceeding visits to primary care physicians, and an estimated 15 million adults were taking herbal remedies and vitamins in addition to prescription drugs.” (</a:t>
            </a:r>
            <a:r>
              <a:rPr lang="en-US" dirty="0" err="1"/>
              <a:t>Maizes</a:t>
            </a:r>
            <a:r>
              <a:rPr lang="en-US" dirty="0"/>
              <a:t>)</a:t>
            </a:r>
          </a:p>
          <a:p>
            <a:r>
              <a:rPr lang="en-US" dirty="0"/>
              <a:t>“The American Hospital Association found that US hospitals are increasingly adding CAM to conventional services; 37% of responding hospitals now offer one or more CAM therapies, up from 26.5% in 2005</a:t>
            </a:r>
            <a:r>
              <a:rPr lang="en-US"/>
              <a:t>. Eighty-four </a:t>
            </a:r>
            <a:r>
              <a:rPr lang="en-US" dirty="0"/>
              <a:t>percent of the hospitals indicated patient demand as the primary reason for offering the alternative therapies, while 67% stated clinical effectiveness as the main reason.” (</a:t>
            </a:r>
            <a:r>
              <a:rPr lang="en-US" dirty="0" err="1"/>
              <a:t>Maizes</a:t>
            </a:r>
            <a:r>
              <a:rPr lang="en-US" dirty="0"/>
              <a:t>)</a:t>
            </a:r>
          </a:p>
          <a:p>
            <a:r>
              <a:rPr lang="en-US" dirty="0"/>
              <a:t>M. D. Anderson, Dana-Farber, Memorial Sloan-Kettering, Duke, and Columbia University</a:t>
            </a:r>
          </a:p>
          <a:p>
            <a:endParaRPr lang="en-US" dirty="0"/>
          </a:p>
          <a:p>
            <a:endParaRPr lang="en-US" dirty="0"/>
          </a:p>
        </p:txBody>
      </p:sp>
    </p:spTree>
    <p:extLst>
      <p:ext uri="{BB962C8B-B14F-4D97-AF65-F5344CB8AC3E}">
        <p14:creationId xmlns:p14="http://schemas.microsoft.com/office/powerpoint/2010/main" val="2827463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619897" y="330505"/>
            <a:ext cx="7070701" cy="5994725"/>
          </a:xfrm>
          <a:prstGeom prst="rect">
            <a:avLst/>
          </a:prstGeom>
        </p:spPr>
      </p:pic>
      <p:sp>
        <p:nvSpPr>
          <p:cNvPr id="3" name="TextBox 2"/>
          <p:cNvSpPr txBox="1"/>
          <p:nvPr/>
        </p:nvSpPr>
        <p:spPr>
          <a:xfrm>
            <a:off x="10025350" y="5805890"/>
            <a:ext cx="1608462" cy="369332"/>
          </a:xfrm>
          <a:prstGeom prst="rect">
            <a:avLst/>
          </a:prstGeom>
          <a:noFill/>
        </p:spPr>
        <p:txBody>
          <a:bodyPr wrap="square" rtlCol="0">
            <a:spAutoFit/>
          </a:bodyPr>
          <a:lstStyle/>
          <a:p>
            <a:r>
              <a:rPr lang="en-US" dirty="0"/>
              <a:t>Sanford, 2016</a:t>
            </a:r>
          </a:p>
        </p:txBody>
      </p:sp>
    </p:spTree>
    <p:extLst>
      <p:ext uri="{BB962C8B-B14F-4D97-AF65-F5344CB8AC3E}">
        <p14:creationId xmlns:p14="http://schemas.microsoft.com/office/powerpoint/2010/main" val="3036741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6870" y="197652"/>
            <a:ext cx="5772912" cy="6467984"/>
          </a:xfrm>
        </p:spPr>
        <p:txBody>
          <a:bodyPr>
            <a:normAutofit fontScale="55000" lnSpcReduction="20000"/>
          </a:bodyPr>
          <a:lstStyle/>
          <a:p>
            <a:r>
              <a:rPr lang="en-US" dirty="0"/>
              <a:t>Yoga</a:t>
            </a:r>
          </a:p>
          <a:p>
            <a:r>
              <a:rPr lang="en-US" dirty="0"/>
              <a:t>Acupuncture and Chinese medicine</a:t>
            </a:r>
          </a:p>
          <a:p>
            <a:r>
              <a:rPr lang="en-US" dirty="0"/>
              <a:t>Acupressure</a:t>
            </a:r>
          </a:p>
          <a:p>
            <a:r>
              <a:rPr lang="en-US" dirty="0"/>
              <a:t>Meditation and mindfulness</a:t>
            </a:r>
          </a:p>
          <a:p>
            <a:r>
              <a:rPr lang="en-US" dirty="0"/>
              <a:t>Massage therapy</a:t>
            </a:r>
          </a:p>
          <a:p>
            <a:r>
              <a:rPr lang="en-US" dirty="0"/>
              <a:t>Reflexology</a:t>
            </a:r>
          </a:p>
          <a:p>
            <a:r>
              <a:rPr lang="en-US" dirty="0"/>
              <a:t>Energy work (Reiki, Healing Touch, </a:t>
            </a:r>
            <a:r>
              <a:rPr lang="en-US" dirty="0" err="1"/>
              <a:t>etc</a:t>
            </a:r>
            <a:r>
              <a:rPr lang="en-US" dirty="0"/>
              <a:t>)</a:t>
            </a:r>
          </a:p>
          <a:p>
            <a:r>
              <a:rPr lang="en-US" dirty="0"/>
              <a:t>Ayurveda</a:t>
            </a:r>
          </a:p>
          <a:p>
            <a:r>
              <a:rPr lang="en-US" dirty="0"/>
              <a:t>Chiropractor</a:t>
            </a:r>
          </a:p>
          <a:p>
            <a:r>
              <a:rPr lang="en-US" dirty="0"/>
              <a:t>Naturopathic medicine</a:t>
            </a:r>
          </a:p>
          <a:p>
            <a:r>
              <a:rPr lang="en-US" dirty="0"/>
              <a:t>Art therapy</a:t>
            </a:r>
          </a:p>
          <a:p>
            <a:r>
              <a:rPr lang="en-US" dirty="0"/>
              <a:t>Music therapy</a:t>
            </a:r>
          </a:p>
          <a:p>
            <a:r>
              <a:rPr lang="en-US" dirty="0"/>
              <a:t>Aromatherapy</a:t>
            </a:r>
          </a:p>
          <a:p>
            <a:r>
              <a:rPr lang="en-US" dirty="0"/>
              <a:t>Hypnotherapy</a:t>
            </a:r>
          </a:p>
          <a:p>
            <a:r>
              <a:rPr lang="en-US" dirty="0"/>
              <a:t>Guided Imagery</a:t>
            </a:r>
          </a:p>
          <a:p>
            <a:r>
              <a:rPr lang="en-US" dirty="0"/>
              <a:t>Biofeedback</a:t>
            </a:r>
          </a:p>
          <a:p>
            <a:r>
              <a:rPr lang="en-US" dirty="0"/>
              <a:t>Breathing exercises</a:t>
            </a:r>
          </a:p>
          <a:p>
            <a:r>
              <a:rPr lang="en-US" dirty="0"/>
              <a:t>Exercise</a:t>
            </a:r>
          </a:p>
          <a:p>
            <a:r>
              <a:rPr lang="en-US" dirty="0"/>
              <a:t>Tai Chi </a:t>
            </a:r>
          </a:p>
          <a:p>
            <a:r>
              <a:rPr lang="en-US" dirty="0"/>
              <a:t>Counseling/therapy</a:t>
            </a:r>
          </a:p>
          <a:p>
            <a:r>
              <a:rPr lang="en-US" dirty="0"/>
              <a:t>Osteopathy</a:t>
            </a:r>
          </a:p>
          <a:p>
            <a:r>
              <a:rPr lang="en-US" dirty="0"/>
              <a:t>Spiritual support</a:t>
            </a:r>
          </a:p>
        </p:txBody>
      </p:sp>
      <p:sp>
        <p:nvSpPr>
          <p:cNvPr id="4" name="TextBox 3"/>
          <p:cNvSpPr txBox="1"/>
          <p:nvPr/>
        </p:nvSpPr>
        <p:spPr>
          <a:xfrm>
            <a:off x="7388352" y="3685032"/>
            <a:ext cx="3703320" cy="1938992"/>
          </a:xfrm>
          <a:prstGeom prst="rect">
            <a:avLst/>
          </a:prstGeom>
          <a:noFill/>
        </p:spPr>
        <p:txBody>
          <a:bodyPr wrap="square" rtlCol="0">
            <a:spAutoFit/>
          </a:bodyPr>
          <a:lstStyle/>
          <a:p>
            <a:pPr algn="ctr"/>
            <a:r>
              <a:rPr lang="en-US" sz="4000" dirty="0"/>
              <a:t>This is why teamwork is so important!</a:t>
            </a:r>
          </a:p>
        </p:txBody>
      </p:sp>
    </p:spTree>
    <p:extLst>
      <p:ext uri="{BB962C8B-B14F-4D97-AF65-F5344CB8AC3E}">
        <p14:creationId xmlns:p14="http://schemas.microsoft.com/office/powerpoint/2010/main" val="2883459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An example of an Integrative Care Team:</a:t>
            </a:r>
          </a:p>
        </p:txBody>
      </p:sp>
      <p:sp>
        <p:nvSpPr>
          <p:cNvPr id="7" name="Content Placeholder 6"/>
          <p:cNvSpPr>
            <a:spLocks noGrp="1"/>
          </p:cNvSpPr>
          <p:nvPr>
            <p:ph idx="1"/>
          </p:nvPr>
        </p:nvSpPr>
        <p:spPr/>
        <p:txBody>
          <a:bodyPr/>
          <a:lstStyle/>
          <a:p>
            <a:r>
              <a:rPr lang="en-US" dirty="0"/>
              <a:t>Physician (medical oncology, radiation, surgery, </a:t>
            </a:r>
            <a:r>
              <a:rPr lang="en-US" dirty="0" err="1"/>
              <a:t>etc</a:t>
            </a:r>
            <a:r>
              <a:rPr lang="en-US" dirty="0"/>
              <a:t>)</a:t>
            </a:r>
          </a:p>
          <a:p>
            <a:r>
              <a:rPr lang="en-US" dirty="0"/>
              <a:t>Psychologist/counselor</a:t>
            </a:r>
          </a:p>
          <a:p>
            <a:r>
              <a:rPr lang="en-US" dirty="0"/>
              <a:t>Nutritionist</a:t>
            </a:r>
          </a:p>
          <a:p>
            <a:r>
              <a:rPr lang="en-US" dirty="0"/>
              <a:t>Acupuncturist</a:t>
            </a:r>
          </a:p>
          <a:p>
            <a:r>
              <a:rPr lang="en-US" dirty="0"/>
              <a:t>Hypnotherapist/Meditation teacher/Mindfulness coach</a:t>
            </a:r>
          </a:p>
          <a:p>
            <a:r>
              <a:rPr lang="en-US" dirty="0"/>
              <a:t>Massage Therapist</a:t>
            </a:r>
          </a:p>
          <a:p>
            <a:r>
              <a:rPr lang="en-US" dirty="0"/>
              <a:t>Chaplain</a:t>
            </a:r>
          </a:p>
        </p:txBody>
      </p:sp>
    </p:spTree>
    <p:extLst>
      <p:ext uri="{BB962C8B-B14F-4D97-AF65-F5344CB8AC3E}">
        <p14:creationId xmlns:p14="http://schemas.microsoft.com/office/powerpoint/2010/main" val="1378461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4840</TotalTime>
  <Words>2016</Words>
  <Application>Microsoft Office PowerPoint</Application>
  <PresentationFormat>Widescreen</PresentationFormat>
  <Paragraphs>115</Paragraphs>
  <Slides>18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Integrative Care – An Essential Component for Patient Quality of Life</vt:lpstr>
      <vt:lpstr>Integrative oncology is a patient-centered, evidence-informed field of cancer care that utilizes mind and body practices, natural products, and/or lifestyle modifications from different traditions alongside conventional cancer treatments. Integrative oncology aims to optimize health, quality of life, and clinical outcomes across the cancer care continuum and to empower people to prevent cancer and become active participants before, during, and beyond cancer treatment.  -Society for Integrative Oncology</vt:lpstr>
      <vt:lpstr>PowerPoint Presentation</vt:lpstr>
      <vt:lpstr>A brief look at a complicated history…</vt:lpstr>
      <vt:lpstr>PowerPoint Presentation</vt:lpstr>
      <vt:lpstr>PowerPoint Presentation</vt:lpstr>
      <vt:lpstr>PowerPoint Presentation</vt:lpstr>
      <vt:lpstr>PowerPoint Presentation</vt:lpstr>
      <vt:lpstr>An example of an Integrative Care Team:</vt:lpstr>
      <vt:lpstr>PowerPoint Presentation</vt:lpstr>
      <vt:lpstr>PowerPoint Presentation</vt:lpstr>
      <vt:lpstr>How can Integrative Care help?</vt:lpstr>
      <vt:lpstr>Stress and cancer</vt:lpstr>
      <vt:lpstr>PowerPoint Presentation</vt:lpstr>
      <vt:lpstr>How you can bring more integrative care into your practice:</vt:lpstr>
      <vt:lpstr>Some places you can go to learn more:</vt:lpstr>
      <vt:lpstr>Barriers to Integrative Care growth:</vt:lpstr>
      <vt:lpstr>PowerPoint Presentation</vt:lpstr>
    </vt:vector>
  </TitlesOfParts>
  <Company>Sanford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Paradis,Andrea</dc:creator>
  <cp:lastModifiedBy>Tracy, BreAnna R</cp:lastModifiedBy>
  <cp:revision>70</cp:revision>
  <cp:lastPrinted>2021-02-16T15:07:11Z</cp:lastPrinted>
  <dcterms:created xsi:type="dcterms:W3CDTF">2021-02-11T14:21:15Z</dcterms:created>
  <dcterms:modified xsi:type="dcterms:W3CDTF">2021-03-10T15:30:10Z</dcterms:modified>
</cp:coreProperties>
</file>